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75" r:id="rId3"/>
    <p:sldId id="257" r:id="rId4"/>
    <p:sldId id="258" r:id="rId5"/>
    <p:sldId id="259" r:id="rId6"/>
    <p:sldId id="260" r:id="rId7"/>
    <p:sldId id="274" r:id="rId8"/>
    <p:sldId id="276" r:id="rId9"/>
    <p:sldId id="277" r:id="rId10"/>
    <p:sldId id="261" r:id="rId11"/>
    <p:sldId id="262" r:id="rId12"/>
    <p:sldId id="263" r:id="rId13"/>
    <p:sldId id="264" r:id="rId14"/>
    <p:sldId id="265" r:id="rId15"/>
    <p:sldId id="266" r:id="rId16"/>
    <p:sldId id="267" r:id="rId17"/>
    <p:sldId id="278" r:id="rId18"/>
    <p:sldId id="271" r:id="rId19"/>
    <p:sldId id="268" r:id="rId20"/>
    <p:sldId id="269" r:id="rId21"/>
    <p:sldId id="270" r:id="rId22"/>
    <p:sldId id="272" r:id="rId23"/>
    <p:sldId id="27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622" autoAdjust="0"/>
  </p:normalViewPr>
  <p:slideViewPr>
    <p:cSldViewPr>
      <p:cViewPr varScale="1">
        <p:scale>
          <a:sx n="57" d="100"/>
          <a:sy n="57"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0AB37-42A1-4E51-BE3F-6099DBF2BB17}" type="datetimeFigureOut">
              <a:rPr lang="en-US" smtClean="0"/>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B4CE4-B61F-4402-AEB4-168BFEF40788}" type="slidenum">
              <a:rPr lang="en-US" smtClean="0"/>
              <a:pPr/>
              <a:t>‹#›</a:t>
            </a:fld>
            <a:endParaRPr lang="en-US"/>
          </a:p>
        </p:txBody>
      </p:sp>
    </p:spTree>
    <p:extLst>
      <p:ext uri="{BB962C8B-B14F-4D97-AF65-F5344CB8AC3E}">
        <p14:creationId xmlns:p14="http://schemas.microsoft.com/office/powerpoint/2010/main" val="81148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 self – OTR</a:t>
            </a:r>
            <a:r>
              <a:rPr lang="en-US" baseline="0" dirty="0" smtClean="0"/>
              <a:t> with Mandan Public over past 11 years.</a:t>
            </a:r>
          </a:p>
          <a:p>
            <a:r>
              <a:rPr lang="en-US" baseline="0" dirty="0" smtClean="0"/>
              <a:t>	~ invested interest in sensory needs/autism spectrum</a:t>
            </a:r>
          </a:p>
          <a:p>
            <a:r>
              <a:rPr lang="en-US" baseline="0" dirty="0" smtClean="0"/>
              <a:t>	~many training opportunities over the years</a:t>
            </a:r>
          </a:p>
          <a:p>
            <a:endParaRPr lang="en-US" baseline="0" dirty="0" smtClean="0"/>
          </a:p>
          <a:p>
            <a:r>
              <a:rPr lang="en-US" baseline="0" dirty="0" smtClean="0"/>
              <a:t>Snacks ~ be sure to dig in!  There is a sensory reason for snacks…</a:t>
            </a:r>
          </a:p>
          <a:p>
            <a:endParaRPr lang="en-US" baseline="0" dirty="0" smtClean="0"/>
          </a:p>
          <a:p>
            <a:r>
              <a:rPr lang="en-US" baseline="0" dirty="0" smtClean="0"/>
              <a:t>Sensory Integration is an ever evolving/changing area of my practice</a:t>
            </a:r>
          </a:p>
          <a:p>
            <a:r>
              <a:rPr lang="en-US" baseline="0" dirty="0" smtClean="0"/>
              <a:t>	~increase in diagnosing</a:t>
            </a:r>
          </a:p>
          <a:p>
            <a:r>
              <a:rPr lang="en-US" baseline="0" dirty="0" smtClean="0"/>
              <a:t>	~increase in research</a:t>
            </a:r>
          </a:p>
          <a:p>
            <a:endParaRPr lang="en-US" baseline="0" dirty="0" smtClean="0"/>
          </a:p>
          <a:p>
            <a:r>
              <a:rPr lang="en-US" baseline="0" dirty="0" smtClean="0"/>
              <a:t>Today….</a:t>
            </a:r>
          </a:p>
          <a:p>
            <a:r>
              <a:rPr lang="en-US" baseline="0" dirty="0" smtClean="0"/>
              <a:t>	~brief background and description of terms</a:t>
            </a:r>
          </a:p>
          <a:p>
            <a:r>
              <a:rPr lang="en-US" baseline="0" dirty="0" smtClean="0"/>
              <a:t>	~tools/techniques to take back to the classroom for immediate use</a:t>
            </a:r>
          </a:p>
        </p:txBody>
      </p:sp>
      <p:sp>
        <p:nvSpPr>
          <p:cNvPr id="4" name="Slide Number Placeholder 3"/>
          <p:cNvSpPr>
            <a:spLocks noGrp="1"/>
          </p:cNvSpPr>
          <p:nvPr>
            <p:ph type="sldNum" sz="quarter" idx="10"/>
          </p:nvPr>
        </p:nvSpPr>
        <p:spPr/>
        <p:txBody>
          <a:bodyPr/>
          <a:lstStyle/>
          <a:p>
            <a:fld id="{851B4CE4-B61F-4402-AEB4-168BFEF4078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off balance, this</a:t>
            </a:r>
            <a:r>
              <a:rPr lang="en-US" baseline="0" dirty="0" smtClean="0"/>
              <a:t> system provides the feedback and our body responds by righting to midline.  When this system is dysfunctional, righting to prevent falling, etc is not an automatic skill.</a:t>
            </a:r>
          </a:p>
          <a:p>
            <a:endParaRPr lang="en-US" baseline="0" dirty="0" smtClean="0"/>
          </a:p>
          <a:p>
            <a:r>
              <a:rPr lang="en-US" baseline="0" dirty="0" smtClean="0"/>
              <a:t>Kids that under register may seek more intense input in order to trigger a response.  Constant movers in class.</a:t>
            </a:r>
          </a:p>
          <a:p>
            <a:endParaRPr lang="en-US" baseline="0" dirty="0" smtClean="0"/>
          </a:p>
          <a:p>
            <a:r>
              <a:rPr lang="en-US" baseline="0" dirty="0" smtClean="0"/>
              <a:t>Some use for calming by rocking in seat.</a:t>
            </a:r>
          </a:p>
          <a:p>
            <a:endParaRPr lang="en-US" baseline="0" dirty="0" smtClean="0"/>
          </a:p>
          <a:p>
            <a:r>
              <a:rPr lang="en-US" baseline="0" dirty="0" smtClean="0"/>
              <a:t>Research shows marked improvement in attending skills when children with ADHD are seated on a </a:t>
            </a:r>
            <a:r>
              <a:rPr lang="en-US" baseline="0" dirty="0" err="1" smtClean="0"/>
              <a:t>th</a:t>
            </a:r>
            <a:r>
              <a:rPr lang="en-US" baseline="0" dirty="0" smtClean="0"/>
              <a:t>-ball….</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Place hands behind your back, interlock fingers ~ this is your </a:t>
            </a:r>
            <a:r>
              <a:rPr lang="en-US" dirty="0" err="1" smtClean="0"/>
              <a:t>proprioception</a:t>
            </a:r>
            <a:r>
              <a:rPr lang="en-US" baseline="0" dirty="0" smtClean="0"/>
              <a:t> sense that tells you where your hands are at and what position they are in.</a:t>
            </a:r>
          </a:p>
          <a:p>
            <a:endParaRPr lang="en-US" baseline="0" dirty="0" smtClean="0"/>
          </a:p>
          <a:p>
            <a:r>
              <a:rPr lang="en-US" baseline="0" dirty="0" smtClean="0"/>
              <a:t>When this sense is off…. Kids struggle with handling large environments (such as the gym) ~ not enough immediate feedback for </a:t>
            </a:r>
            <a:r>
              <a:rPr lang="en-US" baseline="0" dirty="0" err="1" smtClean="0"/>
              <a:t>spacial</a:t>
            </a:r>
            <a:r>
              <a:rPr lang="en-US" baseline="0" dirty="0" smtClean="0"/>
              <a:t> awareness/boundaries.  Will bump into walls/people as a means of intensifying body awareness in space.</a:t>
            </a:r>
          </a:p>
          <a:p>
            <a:endParaRPr lang="en-US" baseline="0" dirty="0" smtClean="0"/>
          </a:p>
          <a:p>
            <a:r>
              <a:rPr lang="en-US" baseline="0" dirty="0" smtClean="0"/>
              <a:t>These kids tire easily due to increased amount of work to maintain alertness level.  Tend to lay on their hands:  tend to prefer to sit versus stand or lay down versus sit upright.</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be a range of preferences.  Always make touch predictable.  If in doubt use firm touch.  Deep input is always safe and most likely to result in calming…. Triggers</a:t>
            </a:r>
            <a:r>
              <a:rPr lang="en-US" baseline="0" dirty="0" smtClean="0"/>
              <a:t> </a:t>
            </a:r>
            <a:r>
              <a:rPr lang="en-US" baseline="0" dirty="0" err="1" smtClean="0"/>
              <a:t>proprioceptive</a:t>
            </a:r>
            <a:r>
              <a:rPr lang="en-US" baseline="0" dirty="0" smtClean="0"/>
              <a:t> awareness as well.</a:t>
            </a:r>
          </a:p>
          <a:p>
            <a:endParaRPr lang="en-US" baseline="0" dirty="0" smtClean="0"/>
          </a:p>
          <a:p>
            <a:r>
              <a:rPr lang="en-US" baseline="0" dirty="0" smtClean="0"/>
              <a:t>Learn kids preferences:  Some calm with light touch, although most often this is an alerting input.  Avoid ticklish areas:  head/neck, stomach area, feet &amp; palms of hands.</a:t>
            </a:r>
          </a:p>
          <a:p>
            <a:endParaRPr lang="en-US" baseline="0" dirty="0" smtClean="0"/>
          </a:p>
          <a:p>
            <a:r>
              <a:rPr lang="en-US" baseline="0" dirty="0" smtClean="0"/>
              <a:t>Some fussy eaters may actually be tactile defensive.  Explore if the food aversions are related to textures.</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often see defensiveness reactions toward sudden</a:t>
            </a:r>
            <a:r>
              <a:rPr lang="en-US" baseline="0" dirty="0" smtClean="0"/>
              <a:t> or loud noises.  Make sounds predictable whenever possible.</a:t>
            </a:r>
          </a:p>
          <a:p>
            <a:endParaRPr lang="en-US" baseline="0" dirty="0" smtClean="0"/>
          </a:p>
          <a:p>
            <a:r>
              <a:rPr lang="en-US" baseline="0" dirty="0" smtClean="0"/>
              <a:t>Soft music may actually increase attending behaviors.</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necessarily related to visual acuity.  Here look at child’s ability to filter and attend to things that</a:t>
            </a:r>
            <a:r>
              <a:rPr lang="en-US" baseline="0" dirty="0" smtClean="0"/>
              <a:t> are important.</a:t>
            </a:r>
          </a:p>
          <a:p>
            <a:endParaRPr lang="en-US" baseline="0" dirty="0" smtClean="0"/>
          </a:p>
          <a:p>
            <a:r>
              <a:rPr lang="en-US" baseline="0" dirty="0" smtClean="0"/>
              <a:t>Kids with challenges in this area may over or under react – from watching all activity in the room to not noticing any activity in a busy environment.</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Range of challenges from over reacting to </a:t>
            </a:r>
            <a:r>
              <a:rPr lang="en-US" dirty="0" err="1" smtClean="0"/>
              <a:t>nonnoxious</a:t>
            </a:r>
            <a:r>
              <a:rPr lang="en-US" dirty="0" smtClean="0"/>
              <a:t> smells (simple things like scented lotions or </a:t>
            </a:r>
            <a:r>
              <a:rPr lang="en-US" dirty="0" err="1" smtClean="0"/>
              <a:t>deoderant</a:t>
            </a:r>
            <a:r>
              <a:rPr lang="en-US" dirty="0" smtClean="0"/>
              <a:t>) to smelling any/everything</a:t>
            </a:r>
            <a:r>
              <a:rPr lang="en-US" baseline="0" dirty="0" smtClean="0"/>
              <a:t> in the environment.</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a:t>
            </a:r>
            <a:r>
              <a:rPr lang="en-US" baseline="0" dirty="0" smtClean="0"/>
              <a:t> to gather information from people who are in regular contact ~ may be the simplest interactions that seem to be uneventful and may actually be indicative of sensory challenges.</a:t>
            </a:r>
          </a:p>
          <a:p>
            <a:endParaRPr lang="en-US" baseline="0" dirty="0" smtClean="0"/>
          </a:p>
          <a:p>
            <a:r>
              <a:rPr lang="en-US" baseline="0" dirty="0" smtClean="0"/>
              <a:t>Continuous process…</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Control as much as you can….</a:t>
            </a:r>
          </a:p>
          <a:p>
            <a:r>
              <a:rPr lang="en-US" dirty="0" smtClean="0"/>
              <a:t>	~ make predictable</a:t>
            </a:r>
          </a:p>
          <a:p>
            <a:r>
              <a:rPr lang="en-US" dirty="0" smtClean="0"/>
              <a:t>	~ control the</a:t>
            </a:r>
            <a:r>
              <a:rPr lang="en-US" baseline="0" dirty="0" smtClean="0"/>
              <a:t> disruptions you bring into the environment</a:t>
            </a:r>
          </a:p>
          <a:p>
            <a:r>
              <a:rPr lang="en-US" baseline="0" dirty="0" smtClean="0"/>
              <a:t>	~ easy to try things ~ trial and error is a big part of finding a solution!</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Chart shows</a:t>
            </a:r>
            <a:r>
              <a:rPr lang="en-US" baseline="0" dirty="0" smtClean="0"/>
              <a:t> the difference between alerting and calming stimulation in the environment…</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noise reduction headphones, provide white noise, strategically place auditory sensitive kids</a:t>
            </a:r>
          </a:p>
          <a:p>
            <a:endParaRPr lang="en-US" dirty="0" smtClean="0"/>
          </a:p>
          <a:p>
            <a:r>
              <a:rPr lang="en-US" dirty="0" smtClean="0"/>
              <a:t>Control classroom visuals ~ keep</a:t>
            </a:r>
            <a:r>
              <a:rPr lang="en-US" baseline="0" dirty="0" smtClean="0"/>
              <a:t> bulletin boards simple, limit artwork displays, strategically place visually sensitive kids</a:t>
            </a:r>
          </a:p>
          <a:p>
            <a:endParaRPr lang="en-US" baseline="0" dirty="0" smtClean="0"/>
          </a:p>
          <a:p>
            <a:r>
              <a:rPr lang="en-US" baseline="0" dirty="0" smtClean="0"/>
              <a:t>Use therapy ball or move n sit cushion, </a:t>
            </a:r>
            <a:r>
              <a:rPr lang="en-US" baseline="0" dirty="0" err="1" smtClean="0"/>
              <a:t>Howda</a:t>
            </a:r>
            <a:r>
              <a:rPr lang="en-US" baseline="0" dirty="0" smtClean="0"/>
              <a:t> seat on the floor, give opportunities to use a rocker</a:t>
            </a:r>
          </a:p>
          <a:p>
            <a:endParaRPr lang="en-US" baseline="0" dirty="0" smtClean="0"/>
          </a:p>
          <a:p>
            <a:r>
              <a:rPr lang="en-US" baseline="0" dirty="0" smtClean="0"/>
              <a:t>Watch the use of personal perfumes, lotions, etc</a:t>
            </a:r>
          </a:p>
          <a:p>
            <a:endParaRPr lang="en-US" baseline="0" dirty="0" smtClean="0"/>
          </a:p>
          <a:p>
            <a:r>
              <a:rPr lang="en-US" baseline="0" dirty="0" smtClean="0"/>
              <a:t>Give opportunities to take a break from the stimulation</a:t>
            </a:r>
          </a:p>
          <a:p>
            <a:endParaRPr lang="en-US" baseline="0" dirty="0" smtClean="0"/>
          </a:p>
          <a:p>
            <a:r>
              <a:rPr lang="en-US" baseline="0" dirty="0" smtClean="0"/>
              <a:t>Study corrals, quiet rooms…</a:t>
            </a:r>
          </a:p>
          <a:p>
            <a:endParaRPr lang="en-US" baseline="0" dirty="0" smtClean="0"/>
          </a:p>
          <a:p>
            <a:r>
              <a:rPr lang="en-US" baseline="0" dirty="0" smtClean="0"/>
              <a:t>Use of slant boards or 3-ring binders, limit materials on the desk to only what is needed</a:t>
            </a:r>
          </a:p>
          <a:p>
            <a:endParaRPr lang="en-US" baseline="0" dirty="0" smtClean="0"/>
          </a:p>
          <a:p>
            <a:r>
              <a:rPr lang="en-US" baseline="0" dirty="0" smtClean="0"/>
              <a:t>Visual reminders for schedules, sensory needs, cues for attending, etc.</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this is a Sensory in-service, it’s important that I incorporate</a:t>
            </a:r>
            <a:r>
              <a:rPr lang="en-US" baseline="0" dirty="0" smtClean="0"/>
              <a:t> sensory tools to keep us focused and ready to learn.</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inexpensive!</a:t>
            </a:r>
          </a:p>
          <a:p>
            <a:endParaRPr lang="en-US" baseline="0" dirty="0" smtClean="0"/>
          </a:p>
          <a:p>
            <a:r>
              <a:rPr lang="en-US" baseline="0" dirty="0" smtClean="0"/>
              <a:t>Deep input is always safe and creates a calming feeling…</a:t>
            </a:r>
          </a:p>
          <a:p>
            <a:endParaRPr lang="en-US" baseline="0" dirty="0" smtClean="0"/>
          </a:p>
          <a:p>
            <a:r>
              <a:rPr lang="en-US" baseline="0" dirty="0" smtClean="0"/>
              <a:t>Crossing midline triggers the use of both sides of the brain for more integrated sense of body awareness…</a:t>
            </a:r>
          </a:p>
          <a:p>
            <a:endParaRPr lang="en-US" baseline="0" dirty="0" smtClean="0"/>
          </a:p>
          <a:p>
            <a:r>
              <a:rPr lang="en-US" baseline="0" dirty="0" smtClean="0"/>
              <a:t>Keep things predictable</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Feel free to use your OT department staff as a</a:t>
            </a:r>
            <a:r>
              <a:rPr lang="en-US" baseline="0" dirty="0" smtClean="0"/>
              <a:t> resource!</a:t>
            </a:r>
          </a:p>
          <a:p>
            <a:endParaRPr lang="en-US" baseline="0" dirty="0" smtClean="0"/>
          </a:p>
          <a:p>
            <a:r>
              <a:rPr lang="en-US" baseline="0" dirty="0" smtClean="0"/>
              <a:t>We are a related service ~ here to support what you </a:t>
            </a:r>
            <a:r>
              <a:rPr lang="en-US" baseline="0" smtClean="0"/>
              <a:t>are doing!</a:t>
            </a:r>
            <a:endParaRPr lang="en-US"/>
          </a:p>
        </p:txBody>
      </p:sp>
      <p:sp>
        <p:nvSpPr>
          <p:cNvPr id="4" name="Slide Number Placeholder 3"/>
          <p:cNvSpPr>
            <a:spLocks noGrp="1"/>
          </p:cNvSpPr>
          <p:nvPr>
            <p:ph type="sldNum" sz="quarter" idx="10"/>
          </p:nvPr>
        </p:nvSpPr>
        <p:spPr/>
        <p:txBody>
          <a:bodyPr/>
          <a:lstStyle/>
          <a:p>
            <a:fld id="{851B4CE4-B61F-4402-AEB4-168BFEF40788}"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Who is A. Jean Ayres?</a:t>
            </a:r>
          </a:p>
          <a:p>
            <a:r>
              <a:rPr lang="en-US" dirty="0" smtClean="0"/>
              <a:t>	~Occupational therapist</a:t>
            </a:r>
          </a:p>
          <a:p>
            <a:r>
              <a:rPr lang="en-US" dirty="0" smtClean="0"/>
              <a:t>	~developed the theory &amp; treatment approach</a:t>
            </a:r>
          </a:p>
          <a:p>
            <a:endParaRPr lang="en-US" dirty="0" smtClean="0"/>
          </a:p>
          <a:p>
            <a:r>
              <a:rPr lang="en-US" dirty="0" smtClean="0"/>
              <a:t>SI</a:t>
            </a:r>
            <a:r>
              <a:rPr lang="en-US" baseline="0" dirty="0" smtClean="0"/>
              <a:t> is a part of everybody’s nervous system functioning</a:t>
            </a:r>
          </a:p>
          <a:p>
            <a:r>
              <a:rPr lang="en-US" baseline="0" dirty="0" smtClean="0"/>
              <a:t>	~NS ability to organize/process info from sensory channels</a:t>
            </a:r>
          </a:p>
          <a:p>
            <a:r>
              <a:rPr lang="en-US" baseline="0" dirty="0" smtClean="0"/>
              <a:t>	~basis for all behavior…</a:t>
            </a:r>
          </a:p>
          <a:p>
            <a:r>
              <a:rPr lang="en-US" baseline="0" dirty="0" smtClean="0"/>
              <a:t>	~foundational piece for acquiring cognitive, language, motor skills, self-help skills, social/emotional well-being.</a:t>
            </a:r>
          </a:p>
          <a:p>
            <a:r>
              <a:rPr lang="en-US" baseline="0" dirty="0" smtClean="0"/>
              <a:t>	~directly affects quality of behaviors/skills</a:t>
            </a:r>
          </a:p>
          <a:p>
            <a:endParaRPr lang="en-US" baseline="0" dirty="0" smtClean="0"/>
          </a:p>
          <a:p>
            <a:r>
              <a:rPr lang="en-US" baseline="0" dirty="0" smtClean="0"/>
              <a:t>Generally speaking there are 5 functions of the brain:</a:t>
            </a:r>
          </a:p>
          <a:p>
            <a:r>
              <a:rPr lang="en-US" baseline="0" dirty="0" smtClean="0"/>
              <a:t>	~integration of sensations</a:t>
            </a:r>
          </a:p>
          <a:p>
            <a:r>
              <a:rPr lang="en-US" baseline="0" dirty="0" smtClean="0"/>
              <a:t>	~producing thought, allowing for learning, language skills including understanding/communicating, and perception</a:t>
            </a:r>
          </a:p>
          <a:p>
            <a:r>
              <a:rPr lang="en-US" baseline="0" dirty="0" smtClean="0"/>
              <a:t>	~motor movements across all areas</a:t>
            </a:r>
          </a:p>
          <a:p>
            <a:r>
              <a:rPr lang="en-US" baseline="0" dirty="0" smtClean="0"/>
              <a:t>	~control of emotions and behavior</a:t>
            </a:r>
          </a:p>
          <a:p>
            <a:r>
              <a:rPr lang="en-US" baseline="0" dirty="0" smtClean="0"/>
              <a:t>	~and the vital functions for basic survival</a:t>
            </a:r>
          </a:p>
          <a:p>
            <a:endParaRPr lang="en-US" baseline="0" dirty="0" smtClean="0"/>
          </a:p>
          <a:p>
            <a:r>
              <a:rPr lang="en-US" baseline="0" dirty="0" smtClean="0"/>
              <a:t>Sensory processing involves:</a:t>
            </a:r>
          </a:p>
          <a:p>
            <a:r>
              <a:rPr lang="en-US" baseline="0" dirty="0" smtClean="0"/>
              <a:t>	~taking in stimulation</a:t>
            </a:r>
          </a:p>
          <a:p>
            <a:r>
              <a:rPr lang="en-US" baseline="0" dirty="0" smtClean="0"/>
              <a:t>	~recognizing that stimulation has come in contact with the body</a:t>
            </a:r>
          </a:p>
          <a:p>
            <a:r>
              <a:rPr lang="en-US" baseline="0" dirty="0" smtClean="0"/>
              <a:t>	~determine what to do with the information</a:t>
            </a:r>
          </a:p>
          <a:p>
            <a:r>
              <a:rPr lang="en-US" baseline="0" dirty="0" smtClean="0"/>
              <a:t>	~controlling the body’s response to the stimulation</a:t>
            </a:r>
          </a:p>
          <a:p>
            <a:r>
              <a:rPr lang="en-US" baseline="0" dirty="0" smtClean="0"/>
              <a:t>	~determining what the information means to the body</a:t>
            </a:r>
          </a:p>
          <a:p>
            <a:r>
              <a:rPr lang="en-US" baseline="0" dirty="0" smtClean="0"/>
              <a:t>	~producing a motor output in relation to the stimulation</a:t>
            </a:r>
          </a:p>
          <a:p>
            <a:r>
              <a:rPr lang="en-US" baseline="0" dirty="0" smtClean="0"/>
              <a:t>	~conceptualize, organize, execute coordinated movement</a:t>
            </a:r>
          </a:p>
          <a:p>
            <a:endParaRPr lang="en-US" baseline="0" dirty="0" smtClean="0"/>
          </a:p>
          <a:p>
            <a:r>
              <a:rPr lang="en-US" baseline="0" dirty="0" smtClean="0"/>
              <a:t>The body finds ways to use stimuli to advantage….. We all do things subconsciously</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SPD</a:t>
            </a:r>
            <a:r>
              <a:rPr lang="en-US" baseline="0" dirty="0" smtClean="0"/>
              <a:t> being considered to be added to the DSM-V scheduled to be out in 2013.</a:t>
            </a:r>
          </a:p>
          <a:p>
            <a:endParaRPr lang="en-US" baseline="0" dirty="0" smtClean="0"/>
          </a:p>
          <a:p>
            <a:r>
              <a:rPr lang="en-US" baseline="0" dirty="0" smtClean="0"/>
              <a:t>Definition – this may be at any level of sensory processing activities (reception, detection, integration, modulation, discrimination, postural responses, or </a:t>
            </a:r>
            <a:r>
              <a:rPr lang="en-US" baseline="0" dirty="0" smtClean="0"/>
              <a:t>praxis:  performing everyday tasks or responding to everyday events may be enormously challenging.</a:t>
            </a:r>
          </a:p>
          <a:p>
            <a:endParaRPr lang="en-US" baseline="0" dirty="0" smtClean="0"/>
          </a:p>
          <a:p>
            <a:r>
              <a:rPr lang="en-US" baseline="0" dirty="0" smtClean="0"/>
              <a:t>The inability to function smoothly is not because the child won’t, it’s because he can’t.</a:t>
            </a:r>
            <a:endParaRPr lang="en-US" baseline="0" dirty="0" smtClean="0"/>
          </a:p>
          <a:p>
            <a:endParaRPr lang="en-US" baseline="0" dirty="0" smtClean="0"/>
          </a:p>
          <a:p>
            <a:r>
              <a:rPr lang="en-US" baseline="0" dirty="0" smtClean="0"/>
              <a:t>Factors:</a:t>
            </a:r>
          </a:p>
          <a:p>
            <a:r>
              <a:rPr lang="en-US" baseline="0" dirty="0" smtClean="0"/>
              <a:t>	~poor eaters do not get enough nutrition to the brain resulting in increased brain malfunctions:  becomes a cycle</a:t>
            </a:r>
          </a:p>
          <a:p>
            <a:r>
              <a:rPr lang="en-US" baseline="0" dirty="0" smtClean="0"/>
              <a:t>	~constipation results in toxins trapped in digestive tract travel to the brain and attack vital proteins:  </a:t>
            </a:r>
            <a:r>
              <a:rPr lang="en-US" baseline="0" dirty="0" err="1" smtClean="0"/>
              <a:t>diahrrea</a:t>
            </a:r>
            <a:r>
              <a:rPr lang="en-US" baseline="0" dirty="0" smtClean="0"/>
              <a:t> flushes out too much </a:t>
            </a:r>
          </a:p>
          <a:p>
            <a:r>
              <a:rPr lang="en-US" baseline="0" dirty="0" smtClean="0"/>
              <a:t>	   of the nutrition</a:t>
            </a:r>
          </a:p>
          <a:p>
            <a:r>
              <a:rPr lang="en-US" baseline="0" dirty="0" smtClean="0"/>
              <a:t>	~2 mechanisms of allergies:  immune system takes vital nutrients from the brain to create an allergic reaction</a:t>
            </a:r>
          </a:p>
          <a:p>
            <a:r>
              <a:rPr lang="en-US" baseline="0" dirty="0" smtClean="0"/>
              <a:t>			    immune system attacks protein in body, including the brain ~ “false alarm”</a:t>
            </a:r>
          </a:p>
          <a:p>
            <a:r>
              <a:rPr lang="en-US" baseline="0" dirty="0" smtClean="0"/>
              <a:t>	~teeth grinding, especially at night often points to a magnesium deficiency.</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there is a disruption in the central nervous system functioning ~ which could be due to a disease/disorder such as autism, developmental delays, cerebral palsy, down’s syndrome, TBI ~ or other unidentified factors ~ the brain struggles to organize/integrate stimulation.</a:t>
            </a:r>
          </a:p>
          <a:p>
            <a:endParaRPr lang="en-US" baseline="0" dirty="0" smtClean="0"/>
          </a:p>
          <a:p>
            <a:r>
              <a:rPr lang="en-US" baseline="0" dirty="0" smtClean="0"/>
              <a:t>Typical daily experiences can place the nervous system on edge.</a:t>
            </a:r>
          </a:p>
          <a:p>
            <a:endParaRPr lang="en-US" baseline="0" dirty="0" smtClean="0"/>
          </a:p>
          <a:p>
            <a:r>
              <a:rPr lang="en-US" baseline="0" dirty="0" smtClean="0"/>
              <a:t>Difficult to identify the level of the dysfunction.  If it can be identified, helpful in designing sensory strategies.</a:t>
            </a:r>
          </a:p>
        </p:txBody>
      </p:sp>
      <p:sp>
        <p:nvSpPr>
          <p:cNvPr id="4" name="Slide Number Placeholder 3"/>
          <p:cNvSpPr>
            <a:spLocks noGrp="1"/>
          </p:cNvSpPr>
          <p:nvPr>
            <p:ph type="sldNum" sz="quarter" idx="10"/>
          </p:nvPr>
        </p:nvSpPr>
        <p:spPr/>
        <p:txBody>
          <a:bodyPr/>
          <a:lstStyle/>
          <a:p>
            <a:fld id="{851B4CE4-B61F-4402-AEB4-168BFEF4078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Registration challenges ~ lack ability to</a:t>
            </a:r>
            <a:r>
              <a:rPr lang="en-US" baseline="0" dirty="0" smtClean="0"/>
              <a:t> accurately take in the stimulation and take notice of the stimulation</a:t>
            </a:r>
          </a:p>
          <a:p>
            <a:endParaRPr lang="en-US" baseline="0" dirty="0" smtClean="0"/>
          </a:p>
          <a:p>
            <a:r>
              <a:rPr lang="en-US" baseline="0" dirty="0" smtClean="0"/>
              <a:t>Sensation Seeking challenges ~ need more input to register what’s happening to their bodies; tend to exaggerate inputs</a:t>
            </a:r>
          </a:p>
          <a:p>
            <a:endParaRPr lang="en-US" baseline="0" dirty="0" smtClean="0"/>
          </a:p>
          <a:p>
            <a:r>
              <a:rPr lang="en-US" baseline="0" dirty="0" smtClean="0"/>
              <a:t>Defensive challenges ~ heightened registration causes the fight or flight reaction to kick in; when basic neurological processes are at the protective mode level, upper level processes are inhibited…</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Training seemingly</a:t>
            </a:r>
            <a:r>
              <a:rPr lang="en-US" baseline="0" dirty="0" smtClean="0"/>
              <a:t> ongoing.  Must be cautious due to sensitivities.  If things are not done properly may cause problems versus help.</a:t>
            </a:r>
          </a:p>
          <a:p>
            <a:endParaRPr lang="en-US" baseline="0" dirty="0" smtClean="0"/>
          </a:p>
          <a:p>
            <a:r>
              <a:rPr lang="en-US" baseline="0" dirty="0" smtClean="0"/>
              <a:t>Awareness of signs of overstimulation or shut down as a result of sensory input/stimulation.</a:t>
            </a:r>
          </a:p>
          <a:p>
            <a:endParaRPr lang="en-US" baseline="0" dirty="0" smtClean="0"/>
          </a:p>
          <a:p>
            <a:r>
              <a:rPr lang="en-US" baseline="0" dirty="0" smtClean="0"/>
              <a:t>Generally the tools/techniques shared in the school setting are safe non-invasive inputs.</a:t>
            </a:r>
          </a:p>
          <a:p>
            <a:endParaRPr lang="en-US" baseline="0" dirty="0" smtClean="0"/>
          </a:p>
          <a:p>
            <a:r>
              <a:rPr lang="en-US" baseline="0" dirty="0" smtClean="0"/>
              <a:t>Schools generally are not equipped to handle the aspect of changing the child’s sensory systems; this becomes more of a medical focus.</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Concept</a:t>
            </a:r>
            <a:r>
              <a:rPr lang="en-US" baseline="0" dirty="0" smtClean="0"/>
              <a:t> based on idea that our bodies require a certain amount of activity &amp; sensation to be most alert, adaptable, and skillful.  Much like nutritional needs.  Various sensations have specific affects on the body and can be scheduled to create a desired level of alertness.</a:t>
            </a:r>
          </a:p>
          <a:p>
            <a:endParaRPr lang="en-US" baseline="0" dirty="0" smtClean="0"/>
          </a:p>
          <a:p>
            <a:r>
              <a:rPr lang="en-US" baseline="0" dirty="0" smtClean="0"/>
              <a:t>Sample portion of observational process to designing a sensory diet.</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Review/overview</a:t>
            </a:r>
            <a:r>
              <a:rPr lang="en-US" baseline="0" dirty="0" smtClean="0"/>
              <a:t> the sensory systems considered with SI within the CNS.</a:t>
            </a:r>
          </a:p>
          <a:p>
            <a:endParaRPr lang="en-US" baseline="0" dirty="0" smtClean="0"/>
          </a:p>
          <a:p>
            <a:r>
              <a:rPr lang="en-US" baseline="0" dirty="0" smtClean="0"/>
              <a:t>Awareness of the observable behaviors ~~&gt; sometimes this is the only form of communication from the CNS…</a:t>
            </a:r>
          </a:p>
          <a:p>
            <a:endParaRPr lang="en-US" baseline="0" dirty="0" smtClean="0"/>
          </a:p>
          <a:p>
            <a:r>
              <a:rPr lang="en-US" baseline="0" dirty="0" smtClean="0"/>
              <a:t>Within each of these areas, challenges may indicate heightened sensitivities or decreased sensitivities, resulting in </a:t>
            </a:r>
            <a:r>
              <a:rPr lang="en-US" baseline="0" dirty="0" err="1" smtClean="0"/>
              <a:t>overreactive</a:t>
            </a:r>
            <a:r>
              <a:rPr lang="en-US" baseline="0" dirty="0" smtClean="0"/>
              <a:t> and </a:t>
            </a:r>
            <a:r>
              <a:rPr lang="en-US" baseline="0" dirty="0" err="1" smtClean="0"/>
              <a:t>underreactive</a:t>
            </a:r>
            <a:r>
              <a:rPr lang="en-US" baseline="0" dirty="0" smtClean="0"/>
              <a:t> behavioral responses.</a:t>
            </a:r>
            <a:endParaRPr lang="en-US" dirty="0"/>
          </a:p>
        </p:txBody>
      </p:sp>
      <p:sp>
        <p:nvSpPr>
          <p:cNvPr id="4" name="Slide Number Placeholder 3"/>
          <p:cNvSpPr>
            <a:spLocks noGrp="1"/>
          </p:cNvSpPr>
          <p:nvPr>
            <p:ph type="sldNum" sz="quarter" idx="10"/>
          </p:nvPr>
        </p:nvSpPr>
        <p:spPr/>
        <p:txBody>
          <a:bodyPr/>
          <a:lstStyle/>
          <a:p>
            <a:fld id="{851B4CE4-B61F-4402-AEB4-168BFEF4078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0B46311-E4CA-460A-AD38-05656B39C6B4}" type="datetimeFigureOut">
              <a:rPr lang="en-US" smtClean="0"/>
              <a:pPr/>
              <a:t>1/22/2012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3538556-60ED-42CE-B8C7-25CAF1DFDC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46311-E4CA-460A-AD38-05656B39C6B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38556-60ED-42CE-B8C7-25CAF1DFDC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46311-E4CA-460A-AD38-05656B39C6B4}"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38556-60ED-42CE-B8C7-25CAF1DFDC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0B46311-E4CA-460A-AD38-05656B39C6B4}" type="datetimeFigureOut">
              <a:rPr lang="en-US" smtClean="0"/>
              <a:pPr/>
              <a:t>1/22/2012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3538556-60ED-42CE-B8C7-25CAF1DFDC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0B46311-E4CA-460A-AD38-05656B39C6B4}" type="datetimeFigureOut">
              <a:rPr lang="en-US" smtClean="0"/>
              <a:pPr/>
              <a:t>1/22/2012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3538556-60ED-42CE-B8C7-25CAF1DFDCC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0B46311-E4CA-460A-AD38-05656B39C6B4}" type="datetimeFigureOut">
              <a:rPr lang="en-US" smtClean="0"/>
              <a:pPr/>
              <a:t>1/22/2012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3538556-60ED-42CE-B8C7-25CAF1DFDC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0B46311-E4CA-460A-AD38-05656B39C6B4}" type="datetimeFigureOut">
              <a:rPr lang="en-US" smtClean="0"/>
              <a:pPr/>
              <a:t>1/22/2012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3538556-60ED-42CE-B8C7-25CAF1DFDC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B46311-E4CA-460A-AD38-05656B39C6B4}"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38556-60ED-42CE-B8C7-25CAF1DFDC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0B46311-E4CA-460A-AD38-05656B39C6B4}" type="datetimeFigureOut">
              <a:rPr lang="en-US" smtClean="0"/>
              <a:pPr/>
              <a:t>1/22/2012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3538556-60ED-42CE-B8C7-25CAF1DFDC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0B46311-E4CA-460A-AD38-05656B39C6B4}" type="datetimeFigureOut">
              <a:rPr lang="en-US" smtClean="0"/>
              <a:pPr/>
              <a:t>1/22/2012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3538556-60ED-42CE-B8C7-25CAF1DFDC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0B46311-E4CA-460A-AD38-05656B39C6B4}" type="datetimeFigureOut">
              <a:rPr lang="en-US" smtClean="0"/>
              <a:pPr/>
              <a:t>1/22/2012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3538556-60ED-42CE-B8C7-25CAF1DFDC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0B46311-E4CA-460A-AD38-05656B39C6B4}" type="datetimeFigureOut">
              <a:rPr lang="en-US" smtClean="0"/>
              <a:pPr/>
              <a:t>1/22/2012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3538556-60ED-42CE-B8C7-25CAF1DFDC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dd-plus.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smtClean="0">
                <a:latin typeface="Mufferaw" pitchFamily="66" charset="0"/>
              </a:rPr>
              <a:t>Sensory Integration</a:t>
            </a:r>
            <a:endParaRPr lang="en-US" sz="6600" b="1" dirty="0">
              <a:latin typeface="Mufferaw" pitchFamily="66" charset="0"/>
            </a:endParaRPr>
          </a:p>
        </p:txBody>
      </p:sp>
      <p:sp>
        <p:nvSpPr>
          <p:cNvPr id="3" name="Subtitle 2"/>
          <p:cNvSpPr>
            <a:spLocks noGrp="1"/>
          </p:cNvSpPr>
          <p:nvPr>
            <p:ph type="subTitle" idx="1"/>
          </p:nvPr>
        </p:nvSpPr>
        <p:spPr/>
        <p:txBody>
          <a:bodyPr/>
          <a:lstStyle/>
          <a:p>
            <a:r>
              <a:rPr lang="en-US" dirty="0" smtClean="0">
                <a:latin typeface="Mufferaw" pitchFamily="66" charset="0"/>
              </a:rPr>
              <a:t>Overview and strategies</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ufferaw" pitchFamily="66" charset="0"/>
              </a:rPr>
              <a:t>Sensory Systems</a:t>
            </a:r>
            <a:endParaRPr lang="en-US" dirty="0">
              <a:latin typeface="Mufferaw" pitchFamily="66" charset="0"/>
            </a:endParaRPr>
          </a:p>
        </p:txBody>
      </p:sp>
      <p:sp>
        <p:nvSpPr>
          <p:cNvPr id="3" name="Content Placeholder 2"/>
          <p:cNvSpPr>
            <a:spLocks noGrp="1"/>
          </p:cNvSpPr>
          <p:nvPr>
            <p:ph idx="1"/>
          </p:nvPr>
        </p:nvSpPr>
        <p:spPr/>
        <p:txBody>
          <a:bodyPr/>
          <a:lstStyle/>
          <a:p>
            <a:r>
              <a:rPr lang="en-US" dirty="0" smtClean="0">
                <a:latin typeface="Mufferaw" pitchFamily="66" charset="0"/>
              </a:rPr>
              <a:t>Vestibular  system (movement)</a:t>
            </a:r>
          </a:p>
          <a:p>
            <a:r>
              <a:rPr lang="en-US" dirty="0" err="1" smtClean="0">
                <a:latin typeface="Mufferaw" pitchFamily="66" charset="0"/>
              </a:rPr>
              <a:t>Proprioceptive</a:t>
            </a:r>
            <a:r>
              <a:rPr lang="en-US" dirty="0" smtClean="0">
                <a:latin typeface="Mufferaw" pitchFamily="66" charset="0"/>
              </a:rPr>
              <a:t>  system (body awareness)</a:t>
            </a:r>
          </a:p>
          <a:p>
            <a:r>
              <a:rPr lang="en-US" dirty="0" smtClean="0">
                <a:latin typeface="Mufferaw" pitchFamily="66" charset="0"/>
              </a:rPr>
              <a:t>Tactile system (touch)</a:t>
            </a:r>
          </a:p>
          <a:p>
            <a:r>
              <a:rPr lang="en-US" dirty="0" smtClean="0">
                <a:latin typeface="Mufferaw" pitchFamily="66" charset="0"/>
              </a:rPr>
              <a:t>Auditory System</a:t>
            </a:r>
          </a:p>
          <a:p>
            <a:r>
              <a:rPr lang="en-US" dirty="0" smtClean="0">
                <a:latin typeface="Mufferaw" pitchFamily="66" charset="0"/>
              </a:rPr>
              <a:t>Visual System</a:t>
            </a:r>
          </a:p>
          <a:p>
            <a:r>
              <a:rPr lang="en-US" dirty="0" smtClean="0">
                <a:latin typeface="Mufferaw" pitchFamily="66" charset="0"/>
              </a:rPr>
              <a:t>Olfactory System</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Vestibular System</a:t>
            </a:r>
            <a:endParaRPr lang="en-US" dirty="0">
              <a:latin typeface="Mufferaw" pitchFamily="66" charset="0"/>
            </a:endParaRPr>
          </a:p>
        </p:txBody>
      </p:sp>
      <p:sp>
        <p:nvSpPr>
          <p:cNvPr id="3" name="Content Placeholder 2"/>
          <p:cNvSpPr>
            <a:spLocks noGrp="1"/>
          </p:cNvSpPr>
          <p:nvPr>
            <p:ph idx="1"/>
          </p:nvPr>
        </p:nvSpPr>
        <p:spPr>
          <a:xfrm>
            <a:off x="457200" y="1600200"/>
            <a:ext cx="8229600" cy="4854608"/>
          </a:xfrm>
        </p:spPr>
        <p:txBody>
          <a:bodyPr>
            <a:normAutofit/>
          </a:bodyPr>
          <a:lstStyle/>
          <a:p>
            <a:r>
              <a:rPr lang="en-US" dirty="0" smtClean="0">
                <a:latin typeface="Mufferaw" pitchFamily="66" charset="0"/>
              </a:rPr>
              <a:t>Provides unconscious information from the inner ear about one’s equilibrium (state of balance) &amp; head/body movements away from &amp; to, the center of gravity.</a:t>
            </a:r>
          </a:p>
          <a:p>
            <a:r>
              <a:rPr lang="en-US" dirty="0" smtClean="0">
                <a:latin typeface="Mufferaw" pitchFamily="66" charset="0"/>
              </a:rPr>
              <a:t>Observations indicating problems with this system might include:  falls off chair, clumsy/awkward/uncoordinated movements, craves movement, does not get dizzy, intolerant of movement, gets car sick.</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Mufferaw" pitchFamily="66" charset="0"/>
              </a:rPr>
              <a:t>Proprioceptive</a:t>
            </a:r>
            <a:r>
              <a:rPr lang="en-US" dirty="0" smtClean="0">
                <a:latin typeface="Mufferaw" pitchFamily="66" charset="0"/>
              </a:rPr>
              <a:t> System</a:t>
            </a:r>
            <a:endParaRPr lang="en-US" dirty="0">
              <a:latin typeface="Mufferaw" pitchFamily="66" charset="0"/>
            </a:endParaRPr>
          </a:p>
        </p:txBody>
      </p:sp>
      <p:sp>
        <p:nvSpPr>
          <p:cNvPr id="3" name="Content Placeholder 2"/>
          <p:cNvSpPr>
            <a:spLocks noGrp="1"/>
          </p:cNvSpPr>
          <p:nvPr>
            <p:ph idx="1"/>
          </p:nvPr>
        </p:nvSpPr>
        <p:spPr>
          <a:xfrm>
            <a:off x="457200" y="1600200"/>
            <a:ext cx="8229600" cy="4854608"/>
          </a:xfrm>
        </p:spPr>
        <p:txBody>
          <a:bodyPr>
            <a:normAutofit/>
          </a:bodyPr>
          <a:lstStyle/>
          <a:p>
            <a:r>
              <a:rPr lang="en-US" dirty="0" smtClean="0">
                <a:latin typeface="Mufferaw" pitchFamily="66" charset="0"/>
              </a:rPr>
              <a:t>Provides unconscious information from muscles and joints &amp; gives info about movement/change of position in space related to the pressure/stretch of muscles/joints.  Provides body scheme/awareness ~ “internal eyes”</a:t>
            </a:r>
          </a:p>
          <a:p>
            <a:r>
              <a:rPr lang="en-US" dirty="0" smtClean="0">
                <a:latin typeface="Mufferaw" pitchFamily="66" charset="0"/>
              </a:rPr>
              <a:t>Observations that may indicate challenges with this system:  knocks things off desk, stiff &amp;/or uncoordinated movements, difficulty with clothing management, cannot do things without looking, holds objects too hard/soft.</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Tactile System</a:t>
            </a:r>
            <a:endParaRPr lang="en-US" dirty="0">
              <a:latin typeface="Mufferaw" pitchFamily="66" charset="0"/>
            </a:endParaRPr>
          </a:p>
        </p:txBody>
      </p:sp>
      <p:sp>
        <p:nvSpPr>
          <p:cNvPr id="3" name="Content Placeholder 2"/>
          <p:cNvSpPr>
            <a:spLocks noGrp="1"/>
          </p:cNvSpPr>
          <p:nvPr>
            <p:ph idx="1"/>
          </p:nvPr>
        </p:nvSpPr>
        <p:spPr>
          <a:xfrm>
            <a:off x="457200" y="1600200"/>
            <a:ext cx="8229600" cy="4854608"/>
          </a:xfrm>
        </p:spPr>
        <p:txBody>
          <a:bodyPr>
            <a:normAutofit fontScale="92500" lnSpcReduction="10000"/>
          </a:bodyPr>
          <a:lstStyle/>
          <a:p>
            <a:r>
              <a:rPr lang="en-US" dirty="0" smtClean="0">
                <a:latin typeface="Mufferaw" pitchFamily="66" charset="0"/>
              </a:rPr>
              <a:t>Receptors on skin/inside the mouth, which allow interpretation of light touch, pain, temperature, &amp; pressure.  Tactile input is ongoing with 2 functions:  exploration – learning - discrimination and defense.</a:t>
            </a:r>
          </a:p>
          <a:p>
            <a:r>
              <a:rPr lang="en-US" dirty="0" smtClean="0">
                <a:latin typeface="Mufferaw" pitchFamily="66" charset="0"/>
              </a:rPr>
              <a:t>Observations that might indicate challenges with the tactile system include:  high tolerance for pain, cannot discriminate objects by feel, aversion to being touched, avoids messy activities, difficulty standing in line, fussy about clothing, touching others/objects excessively.</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Auditory System</a:t>
            </a:r>
            <a:endParaRPr lang="en-US" dirty="0">
              <a:latin typeface="Mufferaw" pitchFamily="66" charset="0"/>
            </a:endParaRPr>
          </a:p>
        </p:txBody>
      </p:sp>
      <p:sp>
        <p:nvSpPr>
          <p:cNvPr id="3" name="Content Placeholder 2"/>
          <p:cNvSpPr>
            <a:spLocks noGrp="1"/>
          </p:cNvSpPr>
          <p:nvPr>
            <p:ph idx="1"/>
          </p:nvPr>
        </p:nvSpPr>
        <p:spPr>
          <a:xfrm>
            <a:off x="457200" y="1447800"/>
            <a:ext cx="8229600" cy="5007008"/>
          </a:xfrm>
        </p:spPr>
        <p:txBody>
          <a:bodyPr>
            <a:normAutofit lnSpcReduction="10000"/>
          </a:bodyPr>
          <a:lstStyle/>
          <a:p>
            <a:r>
              <a:rPr lang="en-US" dirty="0" smtClean="0">
                <a:latin typeface="Mufferaw" pitchFamily="66" charset="0"/>
              </a:rPr>
              <a:t>Hearing sense that allows for interpretation of environmental sounds: closely associated with the vestibular system.  Aside from normal hearing acuity, child must be able to attend, process, remember, &amp; interpret sounds.</a:t>
            </a:r>
          </a:p>
          <a:p>
            <a:r>
              <a:rPr lang="en-US" dirty="0" smtClean="0">
                <a:latin typeface="Mufferaw" pitchFamily="66" charset="0"/>
              </a:rPr>
              <a:t>Observations that may indicate concerns with auditory stimulation:  distress with loud/sudden noises; distress with sounds that typically do not bother others (such as the toilet flushing, fans running, etc).</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Visual System</a:t>
            </a:r>
            <a:endParaRPr lang="en-US" dirty="0">
              <a:latin typeface="Mufferaw" pitchFamily="66" charset="0"/>
            </a:endParaRPr>
          </a:p>
        </p:txBody>
      </p:sp>
      <p:sp>
        <p:nvSpPr>
          <p:cNvPr id="3" name="Content Placeholder 2"/>
          <p:cNvSpPr>
            <a:spLocks noGrp="1"/>
          </p:cNvSpPr>
          <p:nvPr>
            <p:ph idx="1"/>
          </p:nvPr>
        </p:nvSpPr>
        <p:spPr/>
        <p:txBody>
          <a:bodyPr/>
          <a:lstStyle/>
          <a:p>
            <a:r>
              <a:rPr lang="en-US" dirty="0" smtClean="0">
                <a:latin typeface="Mufferaw" pitchFamily="66" charset="0"/>
              </a:rPr>
              <a:t>Process that enables a person to make sense of what is seen.  </a:t>
            </a:r>
          </a:p>
          <a:p>
            <a:r>
              <a:rPr lang="en-US" dirty="0" smtClean="0">
                <a:latin typeface="Mufferaw" pitchFamily="66" charset="0"/>
              </a:rPr>
              <a:t>Observations indicative of visual system challenges include:  turn/tilt head while reading, difficulty tracking a moving object, rub eyes or blink/squint excessively, fatigue during visual concentration on school work.</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Olfactory System</a:t>
            </a:r>
            <a:endParaRPr lang="en-US" dirty="0">
              <a:latin typeface="Mufferaw" pitchFamily="66" charset="0"/>
            </a:endParaRPr>
          </a:p>
        </p:txBody>
      </p:sp>
      <p:sp>
        <p:nvSpPr>
          <p:cNvPr id="3" name="Content Placeholder 2"/>
          <p:cNvSpPr>
            <a:spLocks noGrp="1"/>
          </p:cNvSpPr>
          <p:nvPr>
            <p:ph idx="1"/>
          </p:nvPr>
        </p:nvSpPr>
        <p:spPr/>
        <p:txBody>
          <a:bodyPr/>
          <a:lstStyle/>
          <a:p>
            <a:r>
              <a:rPr lang="en-US" dirty="0" smtClean="0">
                <a:latin typeface="Mufferaw" pitchFamily="66" charset="0"/>
              </a:rPr>
              <a:t>Receptors located in the nose allow for the sense of smell.</a:t>
            </a:r>
          </a:p>
          <a:p>
            <a:r>
              <a:rPr lang="en-US" dirty="0" smtClean="0">
                <a:latin typeface="Mufferaw" pitchFamily="66" charset="0"/>
              </a:rPr>
              <a:t>Notable observations may include:  obsessive smelling or extreme aversive reactions to substances.  Olfactory sensitivities may result in any environment feeling overpowering.</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Alerting for learning</a:t>
            </a:r>
            <a:endParaRPr lang="en-US" dirty="0">
              <a:latin typeface="Mufferaw" pitchFamily="66" charset="0"/>
            </a:endParaRPr>
          </a:p>
        </p:txBody>
      </p:sp>
      <p:sp>
        <p:nvSpPr>
          <p:cNvPr id="3" name="Content Placeholder 2"/>
          <p:cNvSpPr>
            <a:spLocks noGrp="1"/>
          </p:cNvSpPr>
          <p:nvPr>
            <p:ph idx="1"/>
          </p:nvPr>
        </p:nvSpPr>
        <p:spPr/>
        <p:txBody>
          <a:bodyPr/>
          <a:lstStyle/>
          <a:p>
            <a:pPr algn="ctr"/>
            <a:r>
              <a:rPr lang="en-US" dirty="0" smtClean="0">
                <a:latin typeface="Mufferaw" pitchFamily="66" charset="0"/>
              </a:rPr>
              <a:t>Stretchy Bands</a:t>
            </a:r>
            <a:endParaRPr lang="en-US" dirty="0">
              <a:latin typeface="Mufferaw" pitchFamily="66" charset="0"/>
            </a:endParaRPr>
          </a:p>
        </p:txBody>
      </p:sp>
      <p:pic>
        <p:nvPicPr>
          <p:cNvPr id="2051" name="Picture 3" descr="C:\Documents and Settings\gerhajod\Local Settings\Temporary Internet Files\Content.IE5\JTJ38SQM\MC900229559[1].wmf"/>
          <p:cNvPicPr>
            <a:picLocks noChangeAspect="1" noChangeArrowheads="1"/>
          </p:cNvPicPr>
          <p:nvPr/>
        </p:nvPicPr>
        <p:blipFill>
          <a:blip r:embed="rId2" cstate="print"/>
          <a:srcRect/>
          <a:stretch>
            <a:fillRect/>
          </a:stretch>
        </p:blipFill>
        <p:spPr bwMode="auto">
          <a:xfrm>
            <a:off x="2590800" y="3048000"/>
            <a:ext cx="4147613" cy="1752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Identifying sensory challenges</a:t>
            </a:r>
            <a:endParaRPr lang="en-US" dirty="0">
              <a:latin typeface="Mufferaw" pitchFamily="66" charset="0"/>
            </a:endParaRPr>
          </a:p>
        </p:txBody>
      </p:sp>
      <p:sp>
        <p:nvSpPr>
          <p:cNvPr id="3" name="Content Placeholder 2"/>
          <p:cNvSpPr>
            <a:spLocks noGrp="1"/>
          </p:cNvSpPr>
          <p:nvPr>
            <p:ph idx="1"/>
          </p:nvPr>
        </p:nvSpPr>
        <p:spPr/>
        <p:txBody>
          <a:bodyPr/>
          <a:lstStyle/>
          <a:p>
            <a:r>
              <a:rPr lang="en-US" dirty="0" smtClean="0">
                <a:latin typeface="Mufferaw" pitchFamily="66" charset="0"/>
              </a:rPr>
              <a:t>Requires observations across various settings.  Often accomplished via direct observations, interviews/checklists, standardized testing to compile a profile of sensory strengths/challenges.</a:t>
            </a:r>
          </a:p>
          <a:p>
            <a:r>
              <a:rPr lang="en-US" dirty="0" smtClean="0">
                <a:latin typeface="Mufferaw" pitchFamily="66" charset="0"/>
              </a:rPr>
              <a:t>Ongoing process as child grows &amp; develops and/or to identify typical behaviors not due to special influences (fatigue, med changes, time factors, etc).</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The Environment</a:t>
            </a:r>
            <a:endParaRPr lang="en-US" dirty="0">
              <a:latin typeface="Mufferaw" pitchFamily="66" charset="0"/>
            </a:endParaRPr>
          </a:p>
        </p:txBody>
      </p:sp>
      <p:sp>
        <p:nvSpPr>
          <p:cNvPr id="3" name="Content Placeholder 2"/>
          <p:cNvSpPr>
            <a:spLocks noGrp="1"/>
          </p:cNvSpPr>
          <p:nvPr>
            <p:ph idx="1"/>
          </p:nvPr>
        </p:nvSpPr>
        <p:spPr>
          <a:xfrm>
            <a:off x="457200" y="1524000"/>
            <a:ext cx="8229600" cy="4930808"/>
          </a:xfrm>
        </p:spPr>
        <p:txBody>
          <a:bodyPr>
            <a:normAutofit/>
          </a:bodyPr>
          <a:lstStyle/>
          <a:p>
            <a:r>
              <a:rPr lang="en-US" dirty="0" smtClean="0">
                <a:latin typeface="Mufferaw" pitchFamily="66" charset="0"/>
              </a:rPr>
              <a:t>Make environment predictable &amp; comfortable to improve focus, learning, and interactions.</a:t>
            </a:r>
          </a:p>
          <a:p>
            <a:r>
              <a:rPr lang="en-US" dirty="0" smtClean="0">
                <a:latin typeface="Mufferaw" pitchFamily="66" charset="0"/>
              </a:rPr>
              <a:t>People bring a great deal of potentially disrupting sensory stimuli in the form of voice, odors, eye contact, touch, etc.</a:t>
            </a:r>
          </a:p>
          <a:p>
            <a:r>
              <a:rPr lang="en-US" dirty="0" smtClean="0">
                <a:latin typeface="Mufferaw" pitchFamily="66" charset="0"/>
              </a:rPr>
              <a:t>Environmental modifications are simple &amp; have been found to be extremely effective in treatment.  Notice factors that increase or decrease arousal.</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057400"/>
            <a:ext cx="78486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67494"/>
            <a:ext cx="8458200" cy="1399032"/>
          </a:xfrm>
        </p:spPr>
        <p:txBody>
          <a:bodyPr/>
          <a:lstStyle/>
          <a:p>
            <a:r>
              <a:rPr lang="en-US" dirty="0" smtClean="0">
                <a:latin typeface="Mufferaw" pitchFamily="66" charset="0"/>
              </a:rPr>
              <a:t>Alive, Awake, Alert, Enthusiastic</a:t>
            </a:r>
            <a:endParaRPr lang="en-US" dirty="0">
              <a:latin typeface="Mufferaw" pitchFamily="66" charset="0"/>
            </a:endParaRPr>
          </a:p>
        </p:txBody>
      </p:sp>
      <p:sp>
        <p:nvSpPr>
          <p:cNvPr id="3" name="Content Placeholder 2"/>
          <p:cNvSpPr>
            <a:spLocks noGrp="1"/>
          </p:cNvSpPr>
          <p:nvPr>
            <p:ph idx="1"/>
          </p:nvPr>
        </p:nvSpPr>
        <p:spPr>
          <a:xfrm>
            <a:off x="304800" y="1447800"/>
            <a:ext cx="8458200" cy="5007008"/>
          </a:xfrm>
        </p:spPr>
        <p:txBody>
          <a:bodyPr/>
          <a:lstStyle/>
          <a:p>
            <a:pPr>
              <a:buNone/>
            </a:pPr>
            <a:r>
              <a:rPr lang="en-US" dirty="0" smtClean="0">
                <a:latin typeface="Mufferaw" pitchFamily="66" charset="0"/>
              </a:rPr>
              <a:t>(Sing to tune of “If You’re Happy &amp; You Know IT”)</a:t>
            </a:r>
          </a:p>
          <a:p>
            <a:pPr algn="ctr">
              <a:buNone/>
            </a:pPr>
            <a:r>
              <a:rPr lang="en-US" dirty="0" smtClean="0">
                <a:latin typeface="Mufferaw" pitchFamily="66" charset="0"/>
              </a:rPr>
              <a:t>I’m alive, awake, alert, enthusiastic</a:t>
            </a:r>
          </a:p>
          <a:p>
            <a:pPr algn="ctr">
              <a:buNone/>
            </a:pPr>
            <a:r>
              <a:rPr lang="en-US" dirty="0" smtClean="0">
                <a:latin typeface="Mufferaw" pitchFamily="66" charset="0"/>
              </a:rPr>
              <a:t>I’m Alive, Awake, Alert, Enthusiastic</a:t>
            </a:r>
          </a:p>
          <a:p>
            <a:pPr algn="ctr">
              <a:buNone/>
            </a:pPr>
            <a:r>
              <a:rPr lang="en-US" dirty="0" smtClean="0">
                <a:latin typeface="Mufferaw" pitchFamily="66" charset="0"/>
              </a:rPr>
              <a:t>I’m Alive, Awake, Alert, I’m Alert, Awake, Alive,</a:t>
            </a:r>
          </a:p>
          <a:p>
            <a:pPr algn="ctr">
              <a:buNone/>
            </a:pPr>
            <a:r>
              <a:rPr lang="en-US" dirty="0" smtClean="0">
                <a:latin typeface="Mufferaw" pitchFamily="66" charset="0"/>
              </a:rPr>
              <a:t>I’m Alive, Awake, Alert, Enthusiastic</a:t>
            </a:r>
          </a:p>
          <a:p>
            <a:pPr algn="ctr">
              <a:buNone/>
            </a:pPr>
            <a:endParaRPr lang="en-US" dirty="0" smtClean="0">
              <a:latin typeface="Mufferaw" pitchFamily="66" charset="0"/>
            </a:endParaRPr>
          </a:p>
          <a:p>
            <a:pPr algn="ctr">
              <a:buNone/>
            </a:pPr>
            <a:r>
              <a:rPr lang="en-US" dirty="0" smtClean="0">
                <a:latin typeface="Mufferaw" pitchFamily="66" charset="0"/>
              </a:rPr>
              <a:t>(Bend, Hips, Shoulders, Reach)</a:t>
            </a:r>
          </a:p>
          <a:p>
            <a:pPr algn="ctr">
              <a:buNone/>
            </a:pPr>
            <a:r>
              <a:rPr lang="en-US" dirty="0" smtClean="0">
                <a:latin typeface="Mufferaw" pitchFamily="66" charset="0"/>
              </a:rPr>
              <a:t>Repeat, increase speed with repetition!</a:t>
            </a:r>
            <a:endParaRPr lang="en-US" dirty="0">
              <a:latin typeface="Mufferaw"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Environmental Effects on Level of Arousal</a:t>
            </a:r>
            <a:endParaRPr lang="en-US" dirty="0">
              <a:latin typeface="Mufferaw" pitchFamily="66" charset="0"/>
            </a:endParaRPr>
          </a:p>
        </p:txBody>
      </p:sp>
      <p:graphicFrame>
        <p:nvGraphicFramePr>
          <p:cNvPr id="4" name="Content Placeholder 3"/>
          <p:cNvGraphicFramePr>
            <a:graphicFrameLocks noGrp="1"/>
          </p:cNvGraphicFramePr>
          <p:nvPr>
            <p:ph idx="1"/>
          </p:nvPr>
        </p:nvGraphicFramePr>
        <p:xfrm>
          <a:off x="457200" y="1752599"/>
          <a:ext cx="8229600" cy="4712332"/>
        </p:xfrm>
        <a:graphic>
          <a:graphicData uri="http://schemas.openxmlformats.org/drawingml/2006/table">
            <a:tbl>
              <a:tblPr firstRow="1" bandRow="1">
                <a:tableStyleId>{5C22544A-7EE6-4342-B048-85BDC9FD1C3A}</a:tableStyleId>
              </a:tblPr>
              <a:tblGrid>
                <a:gridCol w="2743200"/>
                <a:gridCol w="2743200"/>
                <a:gridCol w="2743200"/>
              </a:tblGrid>
              <a:tr h="381375">
                <a:tc>
                  <a:txBody>
                    <a:bodyPr/>
                    <a:lstStyle/>
                    <a:p>
                      <a:pPr algn="ctr"/>
                      <a:r>
                        <a:rPr lang="en-US" i="1" dirty="0" smtClean="0">
                          <a:latin typeface="Mufferaw" pitchFamily="66" charset="0"/>
                        </a:rPr>
                        <a:t>Observation</a:t>
                      </a:r>
                      <a:endParaRPr lang="en-US" i="1" dirty="0">
                        <a:latin typeface="Mufferaw" pitchFamily="66" charset="0"/>
                      </a:endParaRPr>
                    </a:p>
                  </a:txBody>
                  <a:tcPr/>
                </a:tc>
                <a:tc>
                  <a:txBody>
                    <a:bodyPr/>
                    <a:lstStyle/>
                    <a:p>
                      <a:pPr algn="ctr"/>
                      <a:r>
                        <a:rPr lang="en-US" i="1" dirty="0" smtClean="0">
                          <a:latin typeface="Mufferaw" pitchFamily="66" charset="0"/>
                        </a:rPr>
                        <a:t>Alerting</a:t>
                      </a:r>
                      <a:endParaRPr lang="en-US" i="1" dirty="0">
                        <a:latin typeface="Mufferaw" pitchFamily="66" charset="0"/>
                      </a:endParaRPr>
                    </a:p>
                  </a:txBody>
                  <a:tcPr/>
                </a:tc>
                <a:tc>
                  <a:txBody>
                    <a:bodyPr/>
                    <a:lstStyle/>
                    <a:p>
                      <a:pPr algn="ctr"/>
                      <a:r>
                        <a:rPr lang="en-US" i="1" dirty="0" smtClean="0">
                          <a:latin typeface="Mufferaw" pitchFamily="66" charset="0"/>
                        </a:rPr>
                        <a:t>Calming</a:t>
                      </a:r>
                      <a:endParaRPr lang="en-US" i="1" dirty="0">
                        <a:latin typeface="Mufferaw" pitchFamily="66" charset="0"/>
                      </a:endParaRPr>
                    </a:p>
                  </a:txBody>
                  <a:tcPr/>
                </a:tc>
              </a:tr>
              <a:tr h="532880">
                <a:tc>
                  <a:txBody>
                    <a:bodyPr/>
                    <a:lstStyle/>
                    <a:p>
                      <a:r>
                        <a:rPr lang="en-US" sz="1400" dirty="0" smtClean="0">
                          <a:latin typeface="Mufferaw" pitchFamily="66" charset="0"/>
                        </a:rPr>
                        <a:t>Auditory/Noise</a:t>
                      </a:r>
                      <a:endParaRPr lang="en-US" sz="1400" dirty="0">
                        <a:latin typeface="Mufferaw" pitchFamily="66" charset="0"/>
                      </a:endParaRPr>
                    </a:p>
                  </a:txBody>
                  <a:tcPr/>
                </a:tc>
                <a:tc>
                  <a:txBody>
                    <a:bodyPr/>
                    <a:lstStyle/>
                    <a:p>
                      <a:r>
                        <a:rPr lang="en-US" sz="1400" dirty="0" smtClean="0">
                          <a:latin typeface="Mufferaw" pitchFamily="66" charset="0"/>
                        </a:rPr>
                        <a:t>Loud/sudden noises or voices;</a:t>
                      </a:r>
                      <a:r>
                        <a:rPr lang="en-US" sz="1400" baseline="0" dirty="0" smtClean="0">
                          <a:latin typeface="Mufferaw" pitchFamily="66" charset="0"/>
                        </a:rPr>
                        <a:t> changes in volume</a:t>
                      </a:r>
                      <a:endParaRPr lang="en-US" sz="1400" dirty="0">
                        <a:latin typeface="Mufferaw" pitchFamily="66" charset="0"/>
                      </a:endParaRPr>
                    </a:p>
                  </a:txBody>
                  <a:tcPr/>
                </a:tc>
                <a:tc>
                  <a:txBody>
                    <a:bodyPr/>
                    <a:lstStyle/>
                    <a:p>
                      <a:r>
                        <a:rPr lang="en-US" sz="1400" dirty="0" smtClean="0">
                          <a:latin typeface="Mufferaw" pitchFamily="66" charset="0"/>
                        </a:rPr>
                        <a:t>Soft voices, rhythmic music</a:t>
                      </a:r>
                      <a:endParaRPr lang="en-US" sz="1400" dirty="0">
                        <a:latin typeface="Mufferaw" pitchFamily="66" charset="0"/>
                      </a:endParaRPr>
                    </a:p>
                  </a:txBody>
                  <a:tcPr/>
                </a:tc>
              </a:tr>
              <a:tr h="532880">
                <a:tc>
                  <a:txBody>
                    <a:bodyPr/>
                    <a:lstStyle/>
                    <a:p>
                      <a:r>
                        <a:rPr lang="en-US" sz="1400" dirty="0" smtClean="0">
                          <a:latin typeface="Mufferaw" pitchFamily="66" charset="0"/>
                        </a:rPr>
                        <a:t>Visual</a:t>
                      </a:r>
                      <a:endParaRPr lang="en-US" sz="1400" dirty="0">
                        <a:latin typeface="Mufferaw" pitchFamily="66" charset="0"/>
                      </a:endParaRPr>
                    </a:p>
                  </a:txBody>
                  <a:tcPr/>
                </a:tc>
                <a:tc>
                  <a:txBody>
                    <a:bodyPr/>
                    <a:lstStyle/>
                    <a:p>
                      <a:r>
                        <a:rPr lang="en-US" sz="1400" dirty="0" smtClean="0">
                          <a:latin typeface="Mufferaw" pitchFamily="66" charset="0"/>
                        </a:rPr>
                        <a:t>bright</a:t>
                      </a:r>
                      <a:r>
                        <a:rPr lang="en-US" sz="1400" baseline="0" dirty="0" smtClean="0">
                          <a:latin typeface="Mufferaw" pitchFamily="66" charset="0"/>
                        </a:rPr>
                        <a:t> colors, excessive background</a:t>
                      </a:r>
                      <a:endParaRPr lang="en-US" sz="1400" dirty="0">
                        <a:latin typeface="Mufferaw" pitchFamily="66" charset="0"/>
                      </a:endParaRPr>
                    </a:p>
                  </a:txBody>
                  <a:tcPr/>
                </a:tc>
                <a:tc>
                  <a:txBody>
                    <a:bodyPr/>
                    <a:lstStyle/>
                    <a:p>
                      <a:r>
                        <a:rPr lang="en-US" sz="1400" dirty="0" smtClean="0">
                          <a:latin typeface="Mufferaw" pitchFamily="66" charset="0"/>
                        </a:rPr>
                        <a:t>Muted colors, minimal background stimuli</a:t>
                      </a:r>
                      <a:endParaRPr lang="en-US" sz="1400" dirty="0">
                        <a:latin typeface="Mufferaw" pitchFamily="66" charset="0"/>
                      </a:endParaRPr>
                    </a:p>
                  </a:txBody>
                  <a:tcPr/>
                </a:tc>
              </a:tr>
              <a:tr h="381375">
                <a:tc>
                  <a:txBody>
                    <a:bodyPr/>
                    <a:lstStyle/>
                    <a:p>
                      <a:r>
                        <a:rPr lang="en-US" sz="1400" dirty="0" smtClean="0"/>
                        <a:t>     </a:t>
                      </a:r>
                      <a:r>
                        <a:rPr lang="en-US" sz="1400" dirty="0" smtClean="0">
                          <a:latin typeface="Mufferaw" pitchFamily="66" charset="0"/>
                        </a:rPr>
                        <a:t>lighting</a:t>
                      </a:r>
                      <a:endParaRPr lang="en-US" sz="1400" dirty="0"/>
                    </a:p>
                  </a:txBody>
                  <a:tcPr/>
                </a:tc>
                <a:tc>
                  <a:txBody>
                    <a:bodyPr/>
                    <a:lstStyle/>
                    <a:p>
                      <a:r>
                        <a:rPr lang="en-US" sz="1400" dirty="0" smtClean="0">
                          <a:latin typeface="Mufferaw" pitchFamily="66" charset="0"/>
                        </a:rPr>
                        <a:t>bright/fluorescent</a:t>
                      </a:r>
                      <a:r>
                        <a:rPr lang="en-US" sz="1400" baseline="0" dirty="0" smtClean="0">
                          <a:latin typeface="Mufferaw" pitchFamily="66" charset="0"/>
                        </a:rPr>
                        <a:t> lights</a:t>
                      </a:r>
                      <a:endParaRPr lang="en-US" sz="1400" dirty="0">
                        <a:latin typeface="Mufferaw" pitchFamily="66" charset="0"/>
                      </a:endParaRPr>
                    </a:p>
                  </a:txBody>
                  <a:tcPr/>
                </a:tc>
                <a:tc>
                  <a:txBody>
                    <a:bodyPr/>
                    <a:lstStyle/>
                    <a:p>
                      <a:r>
                        <a:rPr lang="en-US" sz="1400" dirty="0" smtClean="0">
                          <a:latin typeface="Mufferaw" pitchFamily="66" charset="0"/>
                        </a:rPr>
                        <a:t>Soft, natural lighting</a:t>
                      </a:r>
                      <a:endParaRPr lang="en-US" sz="1400" dirty="0">
                        <a:latin typeface="Mufferaw" pitchFamily="66" charset="0"/>
                      </a:endParaRPr>
                    </a:p>
                  </a:txBody>
                  <a:tcPr/>
                </a:tc>
              </a:tr>
              <a:tr h="532880">
                <a:tc>
                  <a:txBody>
                    <a:bodyPr/>
                    <a:lstStyle/>
                    <a:p>
                      <a:r>
                        <a:rPr lang="en-US" sz="1400" dirty="0" smtClean="0">
                          <a:latin typeface="Mufferaw" pitchFamily="66" charset="0"/>
                        </a:rPr>
                        <a:t>      Room organization</a:t>
                      </a:r>
                      <a:endParaRPr lang="en-US" sz="1400" dirty="0">
                        <a:latin typeface="Mufferaw" pitchFamily="66" charset="0"/>
                      </a:endParaRPr>
                    </a:p>
                  </a:txBody>
                  <a:tcPr/>
                </a:tc>
                <a:tc>
                  <a:txBody>
                    <a:bodyPr/>
                    <a:lstStyle/>
                    <a:p>
                      <a:r>
                        <a:rPr lang="en-US" sz="1400" dirty="0" smtClean="0">
                          <a:latin typeface="Mufferaw" pitchFamily="66" charset="0"/>
                        </a:rPr>
                        <a:t>Cluttered rooms</a:t>
                      </a:r>
                      <a:endParaRPr lang="en-US" sz="1400" dirty="0">
                        <a:latin typeface="Mufferaw" pitchFamily="66" charset="0"/>
                      </a:endParaRPr>
                    </a:p>
                  </a:txBody>
                  <a:tcPr/>
                </a:tc>
                <a:tc>
                  <a:txBody>
                    <a:bodyPr/>
                    <a:lstStyle/>
                    <a:p>
                      <a:r>
                        <a:rPr lang="en-US" sz="1400" dirty="0" smtClean="0">
                          <a:latin typeface="Mufferaw" pitchFamily="66" charset="0"/>
                        </a:rPr>
                        <a:t>Orderly</a:t>
                      </a:r>
                      <a:r>
                        <a:rPr lang="en-US" sz="1400" baseline="0" dirty="0" smtClean="0">
                          <a:latin typeface="Mufferaw" pitchFamily="66" charset="0"/>
                        </a:rPr>
                        <a:t> rooms with clear pathways between furniture</a:t>
                      </a:r>
                      <a:endParaRPr lang="en-US" sz="1400" dirty="0">
                        <a:latin typeface="Mufferaw" pitchFamily="66" charset="0"/>
                      </a:endParaRPr>
                    </a:p>
                  </a:txBody>
                  <a:tcPr/>
                </a:tc>
              </a:tr>
              <a:tr h="752302">
                <a:tc>
                  <a:txBody>
                    <a:bodyPr/>
                    <a:lstStyle/>
                    <a:p>
                      <a:r>
                        <a:rPr lang="en-US" sz="1400" dirty="0" smtClean="0">
                          <a:latin typeface="Mufferaw" pitchFamily="66" charset="0"/>
                        </a:rPr>
                        <a:t>Vestibular/movement</a:t>
                      </a:r>
                      <a:endParaRPr lang="en-US" sz="1400" dirty="0">
                        <a:latin typeface="Mufferaw" pitchFamily="66" charset="0"/>
                      </a:endParaRPr>
                    </a:p>
                  </a:txBody>
                  <a:tcPr/>
                </a:tc>
                <a:tc>
                  <a:txBody>
                    <a:bodyPr/>
                    <a:lstStyle/>
                    <a:p>
                      <a:r>
                        <a:rPr lang="en-US" sz="1400" dirty="0" smtClean="0">
                          <a:latin typeface="Mufferaw" pitchFamily="66" charset="0"/>
                        </a:rPr>
                        <a:t>Unpredictable/fast movements with sudden</a:t>
                      </a:r>
                      <a:r>
                        <a:rPr lang="en-US" sz="1400" baseline="0" dirty="0" smtClean="0">
                          <a:latin typeface="Mufferaw" pitchFamily="66" charset="0"/>
                        </a:rPr>
                        <a:t> positional changes</a:t>
                      </a:r>
                      <a:endParaRPr lang="en-US" sz="1400" dirty="0">
                        <a:latin typeface="Mufferaw" pitchFamily="66" charset="0"/>
                      </a:endParaRPr>
                    </a:p>
                  </a:txBody>
                  <a:tcPr/>
                </a:tc>
                <a:tc>
                  <a:txBody>
                    <a:bodyPr/>
                    <a:lstStyle/>
                    <a:p>
                      <a:r>
                        <a:rPr lang="en-US" sz="1400" dirty="0" smtClean="0">
                          <a:latin typeface="Mufferaw" pitchFamily="66" charset="0"/>
                        </a:rPr>
                        <a:t>Slow movements, rhythmic</a:t>
                      </a:r>
                      <a:r>
                        <a:rPr lang="en-US" sz="1400" baseline="0" dirty="0" smtClean="0">
                          <a:latin typeface="Mufferaw" pitchFamily="66" charset="0"/>
                        </a:rPr>
                        <a:t> rocking</a:t>
                      </a:r>
                      <a:endParaRPr lang="en-US" sz="1400" dirty="0">
                        <a:latin typeface="Mufferaw" pitchFamily="66" charset="0"/>
                      </a:endParaRPr>
                    </a:p>
                  </a:txBody>
                  <a:tcPr/>
                </a:tc>
              </a:tr>
              <a:tr h="532880">
                <a:tc>
                  <a:txBody>
                    <a:bodyPr/>
                    <a:lstStyle/>
                    <a:p>
                      <a:r>
                        <a:rPr lang="en-US" sz="1400" dirty="0" smtClean="0">
                          <a:latin typeface="Mufferaw" pitchFamily="66" charset="0"/>
                        </a:rPr>
                        <a:t>Tactile/</a:t>
                      </a:r>
                      <a:r>
                        <a:rPr lang="en-US" sz="1400" dirty="0" err="1" smtClean="0">
                          <a:latin typeface="Mufferaw" pitchFamily="66" charset="0"/>
                        </a:rPr>
                        <a:t>proprioception</a:t>
                      </a:r>
                      <a:endParaRPr lang="en-US" sz="1400" dirty="0">
                        <a:latin typeface="Mufferaw" pitchFamily="66" charset="0"/>
                      </a:endParaRPr>
                    </a:p>
                  </a:txBody>
                  <a:tcPr/>
                </a:tc>
                <a:tc>
                  <a:txBody>
                    <a:bodyPr/>
                    <a:lstStyle/>
                    <a:p>
                      <a:r>
                        <a:rPr lang="en-US" sz="1400" dirty="0" smtClean="0">
                          <a:latin typeface="Mufferaw" pitchFamily="66" charset="0"/>
                        </a:rPr>
                        <a:t>Light touch, tickling,</a:t>
                      </a:r>
                      <a:r>
                        <a:rPr lang="en-US" sz="1400" baseline="0" dirty="0" smtClean="0">
                          <a:latin typeface="Mufferaw" pitchFamily="66" charset="0"/>
                        </a:rPr>
                        <a:t> &amp; unexpected touch</a:t>
                      </a:r>
                      <a:endParaRPr lang="en-US" sz="1400" dirty="0">
                        <a:latin typeface="Mufferaw" pitchFamily="66" charset="0"/>
                      </a:endParaRPr>
                    </a:p>
                  </a:txBody>
                  <a:tcPr/>
                </a:tc>
                <a:tc>
                  <a:txBody>
                    <a:bodyPr/>
                    <a:lstStyle/>
                    <a:p>
                      <a:r>
                        <a:rPr lang="en-US" sz="1400" dirty="0" smtClean="0">
                          <a:latin typeface="Mufferaw" pitchFamily="66" charset="0"/>
                        </a:rPr>
                        <a:t>Pressure</a:t>
                      </a:r>
                      <a:r>
                        <a:rPr lang="en-US" sz="1400" baseline="0" dirty="0" smtClean="0">
                          <a:latin typeface="Mufferaw" pitchFamily="66" charset="0"/>
                        </a:rPr>
                        <a:t> touch, hugging, moving against resistance</a:t>
                      </a:r>
                      <a:endParaRPr lang="en-US" sz="1400" dirty="0">
                        <a:latin typeface="Mufferaw" pitchFamily="66" charset="0"/>
                      </a:endParaRPr>
                    </a:p>
                  </a:txBody>
                  <a:tcPr/>
                </a:tc>
              </a:tr>
              <a:tr h="532880">
                <a:tc>
                  <a:txBody>
                    <a:bodyPr/>
                    <a:lstStyle/>
                    <a:p>
                      <a:r>
                        <a:rPr lang="en-US" sz="1400" dirty="0" smtClean="0"/>
                        <a:t>      </a:t>
                      </a:r>
                      <a:r>
                        <a:rPr lang="en-US" sz="1400" dirty="0" smtClean="0">
                          <a:latin typeface="Mufferaw" pitchFamily="66" charset="0"/>
                        </a:rPr>
                        <a:t>temperature</a:t>
                      </a:r>
                      <a:endParaRPr lang="en-US" sz="1400" dirty="0"/>
                    </a:p>
                  </a:txBody>
                  <a:tcPr/>
                </a:tc>
                <a:tc>
                  <a:txBody>
                    <a:bodyPr/>
                    <a:lstStyle/>
                    <a:p>
                      <a:r>
                        <a:rPr lang="en-US" sz="1400" dirty="0" smtClean="0">
                          <a:latin typeface="Mufferaw" pitchFamily="66" charset="0"/>
                        </a:rPr>
                        <a:t>Sudden</a:t>
                      </a:r>
                      <a:r>
                        <a:rPr lang="en-US" sz="1400" baseline="0" dirty="0" smtClean="0">
                          <a:latin typeface="Mufferaw" pitchFamily="66" charset="0"/>
                        </a:rPr>
                        <a:t> temp changes, temp extremes</a:t>
                      </a:r>
                      <a:endParaRPr lang="en-US" sz="1400" dirty="0">
                        <a:latin typeface="Mufferaw" pitchFamily="66" charset="0"/>
                      </a:endParaRPr>
                    </a:p>
                  </a:txBody>
                  <a:tcPr/>
                </a:tc>
                <a:tc>
                  <a:txBody>
                    <a:bodyPr/>
                    <a:lstStyle/>
                    <a:p>
                      <a:r>
                        <a:rPr lang="en-US" sz="1400" dirty="0" smtClean="0">
                          <a:latin typeface="Mufferaw" pitchFamily="66" charset="0"/>
                        </a:rPr>
                        <a:t>Neutral</a:t>
                      </a:r>
                      <a:r>
                        <a:rPr lang="en-US" sz="1400" baseline="0" dirty="0" smtClean="0">
                          <a:latin typeface="Mufferaw" pitchFamily="66" charset="0"/>
                        </a:rPr>
                        <a:t> warmth</a:t>
                      </a:r>
                      <a:endParaRPr lang="en-US" sz="1400" dirty="0">
                        <a:latin typeface="Mufferaw" pitchFamily="66" charset="0"/>
                      </a:endParaRPr>
                    </a:p>
                  </a:txBody>
                  <a:tcPr/>
                </a:tc>
              </a:tr>
              <a:tr h="532880">
                <a:tc>
                  <a:txBody>
                    <a:bodyPr/>
                    <a:lstStyle/>
                    <a:p>
                      <a:r>
                        <a:rPr lang="en-US" sz="1400" dirty="0" smtClean="0">
                          <a:latin typeface="Mufferaw" pitchFamily="66" charset="0"/>
                        </a:rPr>
                        <a:t>Odors</a:t>
                      </a:r>
                      <a:endParaRPr lang="en-US" sz="1400" dirty="0">
                        <a:latin typeface="Mufferaw" pitchFamily="66" charset="0"/>
                      </a:endParaRPr>
                    </a:p>
                  </a:txBody>
                  <a:tcPr/>
                </a:tc>
                <a:tc>
                  <a:txBody>
                    <a:bodyPr/>
                    <a:lstStyle/>
                    <a:p>
                      <a:r>
                        <a:rPr lang="en-US" sz="1400" dirty="0" smtClean="0">
                          <a:latin typeface="Mufferaw" pitchFamily="66" charset="0"/>
                        </a:rPr>
                        <a:t>Strong</a:t>
                      </a:r>
                      <a:r>
                        <a:rPr lang="en-US" sz="1400" baseline="0" dirty="0" smtClean="0">
                          <a:latin typeface="Mufferaw" pitchFamily="66" charset="0"/>
                        </a:rPr>
                        <a:t> or noxious odors (perfumes, paints)</a:t>
                      </a:r>
                      <a:endParaRPr lang="en-US" sz="1400" dirty="0">
                        <a:latin typeface="Mufferaw" pitchFamily="66" charset="0"/>
                      </a:endParaRPr>
                    </a:p>
                  </a:txBody>
                  <a:tcPr/>
                </a:tc>
                <a:tc>
                  <a:txBody>
                    <a:bodyPr/>
                    <a:lstStyle/>
                    <a:p>
                      <a:r>
                        <a:rPr lang="en-US" sz="1400" dirty="0" smtClean="0">
                          <a:latin typeface="Mufferaw" pitchFamily="66" charset="0"/>
                        </a:rPr>
                        <a:t>Soft odors (banana, vanilla)</a:t>
                      </a:r>
                      <a:endParaRPr lang="en-US" sz="1400" dirty="0">
                        <a:latin typeface="Mufferaw" pitchFamily="66"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Environmental Strategies</a:t>
            </a:r>
            <a:endParaRPr lang="en-US" dirty="0">
              <a:latin typeface="Mufferaw" pitchFamily="66" charset="0"/>
            </a:endParaRPr>
          </a:p>
        </p:txBody>
      </p:sp>
      <p:sp>
        <p:nvSpPr>
          <p:cNvPr id="3" name="Content Placeholder 2"/>
          <p:cNvSpPr>
            <a:spLocks noGrp="1"/>
          </p:cNvSpPr>
          <p:nvPr>
            <p:ph idx="1"/>
          </p:nvPr>
        </p:nvSpPr>
        <p:spPr>
          <a:xfrm>
            <a:off x="457200" y="1524000"/>
            <a:ext cx="8229600" cy="4930808"/>
          </a:xfrm>
        </p:spPr>
        <p:txBody>
          <a:bodyPr>
            <a:normAutofit lnSpcReduction="10000"/>
          </a:bodyPr>
          <a:lstStyle/>
          <a:p>
            <a:r>
              <a:rPr lang="en-US" dirty="0" smtClean="0">
                <a:latin typeface="Mufferaw" pitchFamily="66" charset="0"/>
              </a:rPr>
              <a:t>Reduce sound distractions</a:t>
            </a:r>
          </a:p>
          <a:p>
            <a:r>
              <a:rPr lang="en-US" dirty="0" smtClean="0">
                <a:latin typeface="Mufferaw" pitchFamily="66" charset="0"/>
              </a:rPr>
              <a:t>Reduce visual distractions</a:t>
            </a:r>
          </a:p>
          <a:p>
            <a:r>
              <a:rPr lang="en-US" dirty="0" smtClean="0">
                <a:latin typeface="Mufferaw" pitchFamily="66" charset="0"/>
              </a:rPr>
              <a:t>Manage vestibular input &amp; movement</a:t>
            </a:r>
          </a:p>
          <a:p>
            <a:r>
              <a:rPr lang="en-US" dirty="0" smtClean="0">
                <a:latin typeface="Mufferaw" pitchFamily="66" charset="0"/>
              </a:rPr>
              <a:t>Manage tactile &amp; </a:t>
            </a:r>
            <a:r>
              <a:rPr lang="en-US" dirty="0" err="1" smtClean="0">
                <a:latin typeface="Mufferaw" pitchFamily="66" charset="0"/>
              </a:rPr>
              <a:t>proprioceptive</a:t>
            </a:r>
            <a:r>
              <a:rPr lang="en-US" dirty="0" smtClean="0">
                <a:latin typeface="Mufferaw" pitchFamily="66" charset="0"/>
              </a:rPr>
              <a:t> input</a:t>
            </a:r>
          </a:p>
          <a:p>
            <a:r>
              <a:rPr lang="en-US" dirty="0" smtClean="0">
                <a:latin typeface="Mufferaw" pitchFamily="66" charset="0"/>
              </a:rPr>
              <a:t>Control temperature &amp; odors</a:t>
            </a:r>
          </a:p>
          <a:p>
            <a:r>
              <a:rPr lang="en-US" dirty="0" smtClean="0">
                <a:latin typeface="Mufferaw" pitchFamily="66" charset="0"/>
              </a:rPr>
              <a:t>Provide a quiet corner</a:t>
            </a:r>
          </a:p>
          <a:p>
            <a:r>
              <a:rPr lang="en-US" dirty="0" smtClean="0">
                <a:latin typeface="Mufferaw" pitchFamily="66" charset="0"/>
              </a:rPr>
              <a:t>Alternative seating</a:t>
            </a:r>
          </a:p>
          <a:p>
            <a:r>
              <a:rPr lang="en-US" dirty="0" smtClean="0">
                <a:latin typeface="Mufferaw" pitchFamily="66" charset="0"/>
              </a:rPr>
              <a:t>Observe positioning of materials</a:t>
            </a:r>
          </a:p>
          <a:p>
            <a:r>
              <a:rPr lang="en-US" dirty="0" smtClean="0">
                <a:latin typeface="Mufferaw" pitchFamily="66" charset="0"/>
              </a:rPr>
              <a:t>Provide environmental visual supports</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Just a few classroom ideas…</a:t>
            </a:r>
            <a:endParaRPr lang="en-US" dirty="0">
              <a:latin typeface="Mufferaw" pitchFamily="66" charset="0"/>
            </a:endParaRPr>
          </a:p>
        </p:txBody>
      </p:sp>
      <p:sp>
        <p:nvSpPr>
          <p:cNvPr id="3" name="Content Placeholder 2"/>
          <p:cNvSpPr>
            <a:spLocks noGrp="1"/>
          </p:cNvSpPr>
          <p:nvPr>
            <p:ph idx="1"/>
          </p:nvPr>
        </p:nvSpPr>
        <p:spPr>
          <a:xfrm>
            <a:off x="457200" y="1295400"/>
            <a:ext cx="8229600" cy="5159408"/>
          </a:xfrm>
        </p:spPr>
        <p:txBody>
          <a:bodyPr>
            <a:normAutofit fontScale="77500" lnSpcReduction="20000"/>
          </a:bodyPr>
          <a:lstStyle/>
          <a:p>
            <a:r>
              <a:rPr lang="en-US" dirty="0" smtClean="0">
                <a:latin typeface="Mufferaw" pitchFamily="66" charset="0"/>
              </a:rPr>
              <a:t>Fidgets ~ stress ball, chew toys, paperclip, pen cap, masking tape…</a:t>
            </a:r>
          </a:p>
          <a:p>
            <a:r>
              <a:rPr lang="en-US" dirty="0" smtClean="0">
                <a:latin typeface="Mufferaw" pitchFamily="66" charset="0"/>
              </a:rPr>
              <a:t>Weighted input ~ heavy blanket across legs or over shoulders, push heavy cart/furniture, ankle/wrist weights</a:t>
            </a:r>
          </a:p>
          <a:p>
            <a:r>
              <a:rPr lang="en-US" dirty="0" smtClean="0">
                <a:latin typeface="Mufferaw" pitchFamily="66" charset="0"/>
              </a:rPr>
              <a:t>Seat cushion ~ bean bag or air filled</a:t>
            </a:r>
          </a:p>
          <a:p>
            <a:r>
              <a:rPr lang="en-US" dirty="0" smtClean="0">
                <a:latin typeface="Mufferaw" pitchFamily="66" charset="0"/>
              </a:rPr>
              <a:t>Tie co-ban around the legs of the chair for foot fidget</a:t>
            </a:r>
          </a:p>
          <a:p>
            <a:r>
              <a:rPr lang="en-US" dirty="0" smtClean="0">
                <a:latin typeface="Mufferaw" pitchFamily="66" charset="0"/>
              </a:rPr>
              <a:t>Reduced lighting, calming music</a:t>
            </a:r>
          </a:p>
          <a:p>
            <a:r>
              <a:rPr lang="en-US" dirty="0" smtClean="0">
                <a:latin typeface="Mufferaw" pitchFamily="66" charset="0"/>
              </a:rPr>
              <a:t>Tape lines on the floor ~ to identify boundaries; midline crossing games.</a:t>
            </a:r>
          </a:p>
          <a:p>
            <a:r>
              <a:rPr lang="en-US" dirty="0" smtClean="0">
                <a:latin typeface="Mufferaw" pitchFamily="66" charset="0"/>
              </a:rPr>
              <a:t>Chair push-ups, body stretches, Brain Gym</a:t>
            </a:r>
          </a:p>
          <a:p>
            <a:r>
              <a:rPr lang="en-US" dirty="0" smtClean="0">
                <a:latin typeface="Mufferaw" pitchFamily="66" charset="0"/>
              </a:rPr>
              <a:t>Hard candies, ‘thinking’ gum, cold water</a:t>
            </a:r>
          </a:p>
          <a:p>
            <a:r>
              <a:rPr lang="en-US" dirty="0" smtClean="0">
                <a:latin typeface="Mufferaw" pitchFamily="66" charset="0"/>
              </a:rPr>
              <a:t>Avoid very light touch; approach child from the front</a:t>
            </a:r>
          </a:p>
          <a:p>
            <a:r>
              <a:rPr lang="en-US" dirty="0" smtClean="0">
                <a:latin typeface="Mufferaw" pitchFamily="66" charset="0"/>
              </a:rPr>
              <a:t>Use visual cues such as timers, schedules, etc.</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ufferaw" pitchFamily="66" charset="0"/>
              </a:rPr>
              <a:t>References/Resources</a:t>
            </a:r>
            <a:endParaRPr lang="en-US" dirty="0">
              <a:latin typeface="Mufferaw" pitchFamily="66" charset="0"/>
            </a:endParaRPr>
          </a:p>
        </p:txBody>
      </p:sp>
      <p:sp>
        <p:nvSpPr>
          <p:cNvPr id="3" name="Content Placeholder 2"/>
          <p:cNvSpPr>
            <a:spLocks noGrp="1"/>
          </p:cNvSpPr>
          <p:nvPr>
            <p:ph idx="1"/>
          </p:nvPr>
        </p:nvSpPr>
        <p:spPr>
          <a:xfrm>
            <a:off x="457200" y="1371600"/>
            <a:ext cx="8229600" cy="5083208"/>
          </a:xfrm>
        </p:spPr>
        <p:txBody>
          <a:bodyPr>
            <a:normAutofit fontScale="85000" lnSpcReduction="20000"/>
          </a:bodyPr>
          <a:lstStyle/>
          <a:p>
            <a:r>
              <a:rPr lang="en-US" dirty="0" smtClean="0">
                <a:latin typeface="Mufferaw" pitchFamily="66" charset="0"/>
              </a:rPr>
              <a:t>The Sensory Connection:  An OT and SLP Team Approach by Nancy </a:t>
            </a:r>
            <a:r>
              <a:rPr lang="en-US" dirty="0" err="1" smtClean="0">
                <a:latin typeface="Mufferaw" pitchFamily="66" charset="0"/>
              </a:rPr>
              <a:t>Kashman</a:t>
            </a:r>
            <a:r>
              <a:rPr lang="en-US" dirty="0" smtClean="0">
                <a:latin typeface="Mufferaw" pitchFamily="66" charset="0"/>
              </a:rPr>
              <a:t> &amp; Janet Mora</a:t>
            </a:r>
          </a:p>
          <a:p>
            <a:r>
              <a:rPr lang="en-US" dirty="0" smtClean="0">
                <a:latin typeface="Mufferaw" pitchFamily="66" charset="0"/>
              </a:rPr>
              <a:t>Answers to Questions Teachers Ask about Sensory Integration by Carol </a:t>
            </a:r>
            <a:r>
              <a:rPr lang="en-US" dirty="0" err="1" smtClean="0">
                <a:latin typeface="Mufferaw" pitchFamily="66" charset="0"/>
              </a:rPr>
              <a:t>Kranowitz</a:t>
            </a:r>
            <a:r>
              <a:rPr lang="en-US" dirty="0" smtClean="0">
                <a:latin typeface="Mufferaw" pitchFamily="66" charset="0"/>
              </a:rPr>
              <a:t> &amp; Stacey </a:t>
            </a:r>
            <a:r>
              <a:rPr lang="en-US" dirty="0" err="1" smtClean="0">
                <a:latin typeface="Mufferaw" pitchFamily="66" charset="0"/>
              </a:rPr>
              <a:t>Szklut</a:t>
            </a:r>
            <a:endParaRPr lang="en-US" dirty="0" smtClean="0">
              <a:latin typeface="Mufferaw" pitchFamily="66" charset="0"/>
            </a:endParaRPr>
          </a:p>
          <a:p>
            <a:r>
              <a:rPr lang="en-US" dirty="0" smtClean="0">
                <a:latin typeface="Mufferaw" pitchFamily="66" charset="0"/>
              </a:rPr>
              <a:t>Inclusive Programming for Elementary Students with Autism by Sheila Wagner</a:t>
            </a:r>
          </a:p>
          <a:p>
            <a:r>
              <a:rPr lang="en-US" dirty="0" smtClean="0">
                <a:latin typeface="Mufferaw" pitchFamily="66" charset="0"/>
              </a:rPr>
              <a:t>The Out-of-Sync Child by Carol Stock </a:t>
            </a:r>
            <a:r>
              <a:rPr lang="en-US" dirty="0" err="1" smtClean="0">
                <a:latin typeface="Mufferaw" pitchFamily="66" charset="0"/>
              </a:rPr>
              <a:t>Kranowitz</a:t>
            </a:r>
            <a:endParaRPr lang="en-US" dirty="0" smtClean="0">
              <a:latin typeface="Mufferaw" pitchFamily="66" charset="0"/>
            </a:endParaRPr>
          </a:p>
          <a:p>
            <a:r>
              <a:rPr lang="en-US" dirty="0" smtClean="0">
                <a:latin typeface="Mufferaw" pitchFamily="66" charset="0"/>
              </a:rPr>
              <a:t>The out-of-Sync Child Has Fun by Carol Stock </a:t>
            </a:r>
            <a:r>
              <a:rPr lang="en-US" dirty="0" err="1" smtClean="0">
                <a:latin typeface="Mufferaw" pitchFamily="66" charset="0"/>
              </a:rPr>
              <a:t>Kranowitz</a:t>
            </a:r>
            <a:endParaRPr lang="en-US" dirty="0" smtClean="0">
              <a:latin typeface="Mufferaw" pitchFamily="66" charset="0"/>
            </a:endParaRPr>
          </a:p>
          <a:p>
            <a:r>
              <a:rPr lang="en-US" dirty="0" smtClean="0">
                <a:latin typeface="Mufferaw" pitchFamily="66" charset="0"/>
              </a:rPr>
              <a:t>Dr. John F. Taylor’s website:  </a:t>
            </a:r>
            <a:r>
              <a:rPr lang="en-US" dirty="0" smtClean="0">
                <a:latin typeface="Mufferaw" pitchFamily="66" charset="0"/>
                <a:hlinkClick r:id="rId3"/>
              </a:rPr>
              <a:t>www.ADD-Plus.com</a:t>
            </a:r>
            <a:r>
              <a:rPr lang="en-US" dirty="0" smtClean="0">
                <a:latin typeface="Mufferaw" pitchFamily="66" charset="0"/>
              </a:rPr>
              <a:t>.</a:t>
            </a:r>
          </a:p>
          <a:p>
            <a:r>
              <a:rPr lang="en-US" dirty="0" smtClean="0">
                <a:latin typeface="Mufferaw" pitchFamily="66" charset="0"/>
              </a:rPr>
              <a:t>Sensory Defensiveness in Children Aged 2 – 12 by Patricia Wilbarger &amp; Julia Leigh Wilbarger</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latin typeface="Mufferaw" pitchFamily="66" charset="0"/>
              </a:rPr>
              <a:t>Thank You!</a:t>
            </a:r>
            <a:endParaRPr lang="en-US" sz="9600" dirty="0">
              <a:latin typeface="Mufferaw" pitchFamily="66" charset="0"/>
            </a:endParaRPr>
          </a:p>
        </p:txBody>
      </p:sp>
      <p:sp>
        <p:nvSpPr>
          <p:cNvPr id="3" name="Content Placeholder 2"/>
          <p:cNvSpPr>
            <a:spLocks noGrp="1"/>
          </p:cNvSpPr>
          <p:nvPr>
            <p:ph idx="1"/>
          </p:nvPr>
        </p:nvSpPr>
        <p:spPr/>
        <p:txBody>
          <a:bodyPr/>
          <a:lstStyle/>
          <a:p>
            <a:endParaRPr lang="en-US" dirty="0"/>
          </a:p>
        </p:txBody>
      </p:sp>
      <p:pic>
        <p:nvPicPr>
          <p:cNvPr id="3075" name="Picture 3" descr="C:\Documents and Settings\gerhajod\Local Settings\Temporary Internet Files\Content.IE5\I0JQBJL6\MC900291822[1].wmf"/>
          <p:cNvPicPr>
            <a:picLocks noChangeAspect="1" noChangeArrowheads="1"/>
          </p:cNvPicPr>
          <p:nvPr/>
        </p:nvPicPr>
        <p:blipFill>
          <a:blip r:embed="rId3" cstate="print"/>
          <a:srcRect/>
          <a:stretch>
            <a:fillRect/>
          </a:stretch>
        </p:blipFill>
        <p:spPr bwMode="auto">
          <a:xfrm>
            <a:off x="2362200" y="1905000"/>
            <a:ext cx="4495800" cy="4495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latin typeface="Mufferaw" pitchFamily="66" charset="0"/>
              </a:rPr>
              <a:t>“Over 80% of the nervous system is involved in processing or organizing sensory input, &amp; thus the brain is primarily a sensory processing machine” </a:t>
            </a:r>
            <a:br>
              <a:rPr lang="en-US" sz="2800" dirty="0" smtClean="0">
                <a:latin typeface="Mufferaw" pitchFamily="66" charset="0"/>
              </a:rPr>
            </a:br>
            <a:r>
              <a:rPr lang="en-US" sz="2800" dirty="0" smtClean="0">
                <a:latin typeface="Mufferaw" pitchFamily="66" charset="0"/>
              </a:rPr>
              <a:t>~A. Jean Ayres</a:t>
            </a:r>
            <a:endParaRPr lang="en-US" sz="2800" dirty="0">
              <a:latin typeface="Mufferaw"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ufferaw" pitchFamily="66" charset="0"/>
              </a:rPr>
              <a:t>Sensory integration (SI) was identified in 1972 by A. Jean Ayres as a neurological process that takes place naturally in a normally developing child</a:t>
            </a:r>
          </a:p>
          <a:p>
            <a:r>
              <a:rPr lang="en-US" dirty="0" smtClean="0">
                <a:latin typeface="Mufferaw" pitchFamily="66" charset="0"/>
              </a:rPr>
              <a:t>5 functions of the brain:  SI, Thinking/learning/language/perception, motor (fine/gross/speaking), Emotional &amp; behavioral control, vital functions</a:t>
            </a:r>
          </a:p>
          <a:p>
            <a:r>
              <a:rPr lang="en-US" dirty="0" smtClean="0">
                <a:latin typeface="Mufferaw" pitchFamily="66" charset="0"/>
              </a:rPr>
              <a:t>Sensory processing activities:  Reception, Detection, integration, modulation, discrimination, postural responses, praxis</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ufferaw" pitchFamily="66" charset="0"/>
              </a:rPr>
              <a:t>Sensory Processing Disorder</a:t>
            </a:r>
            <a:endParaRPr lang="en-US" dirty="0">
              <a:latin typeface="Mufferaw" pitchFamily="66" charset="0"/>
            </a:endParaRPr>
          </a:p>
        </p:txBody>
      </p:sp>
      <p:sp>
        <p:nvSpPr>
          <p:cNvPr id="3" name="Content Placeholder 2"/>
          <p:cNvSpPr>
            <a:spLocks noGrp="1"/>
          </p:cNvSpPr>
          <p:nvPr>
            <p:ph idx="1"/>
          </p:nvPr>
        </p:nvSpPr>
        <p:spPr>
          <a:xfrm>
            <a:off x="457200" y="1524000"/>
            <a:ext cx="8229600" cy="4930808"/>
          </a:xfrm>
        </p:spPr>
        <p:txBody>
          <a:bodyPr>
            <a:normAutofit/>
          </a:bodyPr>
          <a:lstStyle/>
          <a:p>
            <a:r>
              <a:rPr lang="en-US" dirty="0" smtClean="0">
                <a:latin typeface="Mufferaw" pitchFamily="66" charset="0"/>
              </a:rPr>
              <a:t>Basic definition:  The brain mutes or magnifies sensory messages inappropriately.</a:t>
            </a:r>
          </a:p>
          <a:p>
            <a:r>
              <a:rPr lang="en-US" dirty="0" smtClean="0">
                <a:latin typeface="Mufferaw" pitchFamily="66" charset="0"/>
              </a:rPr>
              <a:t>6 factors indicative of worst case SPD (Dr. John F. Taylor, </a:t>
            </a:r>
            <a:r>
              <a:rPr lang="en-US" dirty="0" err="1" smtClean="0">
                <a:latin typeface="Mufferaw" pitchFamily="66" charset="0"/>
              </a:rPr>
              <a:t>ph.D</a:t>
            </a:r>
            <a:r>
              <a:rPr lang="en-US" dirty="0" smtClean="0">
                <a:latin typeface="Mufferaw" pitchFamily="66" charset="0"/>
              </a:rPr>
              <a:t>., clinical psychologist):</a:t>
            </a:r>
          </a:p>
          <a:p>
            <a:pPr lvl="1"/>
            <a:r>
              <a:rPr lang="en-US" dirty="0" smtClean="0">
                <a:latin typeface="Mufferaw" pitchFamily="66" charset="0"/>
              </a:rPr>
              <a:t>Fussy/picky eater</a:t>
            </a:r>
          </a:p>
          <a:p>
            <a:pPr lvl="1"/>
            <a:r>
              <a:rPr lang="en-US" dirty="0" smtClean="0">
                <a:latin typeface="Mufferaw" pitchFamily="66" charset="0"/>
              </a:rPr>
              <a:t>Digestive anomalies/problems</a:t>
            </a:r>
          </a:p>
          <a:p>
            <a:pPr lvl="1"/>
            <a:r>
              <a:rPr lang="en-US" dirty="0" smtClean="0">
                <a:latin typeface="Mufferaw" pitchFamily="66" charset="0"/>
              </a:rPr>
              <a:t>Allergies</a:t>
            </a:r>
          </a:p>
          <a:p>
            <a:pPr lvl="1"/>
            <a:r>
              <a:rPr lang="en-US" dirty="0" smtClean="0">
                <a:latin typeface="Mufferaw" pitchFamily="66" charset="0"/>
              </a:rPr>
              <a:t>Sweat at night</a:t>
            </a:r>
          </a:p>
          <a:p>
            <a:pPr lvl="1"/>
            <a:r>
              <a:rPr lang="en-US" dirty="0" smtClean="0">
                <a:latin typeface="Mufferaw" pitchFamily="66" charset="0"/>
              </a:rPr>
              <a:t>Adequate sleep (9 hours is optimal)</a:t>
            </a:r>
          </a:p>
          <a:p>
            <a:pPr lvl="1"/>
            <a:r>
              <a:rPr lang="en-US" dirty="0" smtClean="0">
                <a:latin typeface="Mufferaw" pitchFamily="66" charset="0"/>
              </a:rPr>
              <a:t>Teeth grinding</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399032"/>
          </a:xfrm>
        </p:spPr>
        <p:txBody>
          <a:bodyPr/>
          <a:lstStyle/>
          <a:p>
            <a:r>
              <a:rPr lang="en-US" dirty="0" smtClean="0">
                <a:latin typeface="Mufferaw" pitchFamily="66" charset="0"/>
              </a:rPr>
              <a:t>Sensory Integration Dysfunction</a:t>
            </a:r>
            <a:endParaRPr lang="en-US" dirty="0">
              <a:latin typeface="Mufferaw" pitchFamily="66" charset="0"/>
            </a:endParaRPr>
          </a:p>
        </p:txBody>
      </p:sp>
      <p:sp>
        <p:nvSpPr>
          <p:cNvPr id="3" name="Content Placeholder 2"/>
          <p:cNvSpPr>
            <a:spLocks noGrp="1"/>
          </p:cNvSpPr>
          <p:nvPr>
            <p:ph idx="1"/>
          </p:nvPr>
        </p:nvSpPr>
        <p:spPr>
          <a:xfrm>
            <a:off x="457200" y="1447800"/>
            <a:ext cx="8229600" cy="5007008"/>
          </a:xfrm>
        </p:spPr>
        <p:txBody>
          <a:bodyPr>
            <a:normAutofit/>
          </a:bodyPr>
          <a:lstStyle/>
          <a:p>
            <a:r>
              <a:rPr lang="en-US" dirty="0" smtClean="0">
                <a:latin typeface="Mufferaw" pitchFamily="66" charset="0"/>
              </a:rPr>
              <a:t>SI dysfunction results in an inability to organize &amp; integrate sensory input.</a:t>
            </a:r>
          </a:p>
          <a:p>
            <a:r>
              <a:rPr lang="en-US" dirty="0" smtClean="0">
                <a:latin typeface="Mufferaw" pitchFamily="66" charset="0"/>
              </a:rPr>
              <a:t>To the individual with SI dysfunction, sensory experiences are unpredictable, lack meaning, &amp; affect the person differently from one time to the next. Inconsistency places the individual in a high stress or anxiety mode.</a:t>
            </a:r>
          </a:p>
          <a:p>
            <a:r>
              <a:rPr lang="en-US" dirty="0" smtClean="0">
                <a:latin typeface="Mufferaw" pitchFamily="66" charset="0"/>
              </a:rPr>
              <a:t>Dysfunction may occur at various levels: registration, integration/organization, modulation, sensory processing</a:t>
            </a:r>
            <a:endParaRPr lang="en-US" dirty="0">
              <a:latin typeface="Mufferaw"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ufferaw" pitchFamily="66" charset="0"/>
              </a:rPr>
              <a:t>3 common problems children have with sensory integration:</a:t>
            </a:r>
            <a:endParaRPr lang="en-US" dirty="0">
              <a:latin typeface="Mufferaw" pitchFamily="66" charset="0"/>
            </a:endParaRPr>
          </a:p>
        </p:txBody>
      </p:sp>
      <p:sp>
        <p:nvSpPr>
          <p:cNvPr id="3" name="Content Placeholder 2"/>
          <p:cNvSpPr>
            <a:spLocks noGrp="1"/>
          </p:cNvSpPr>
          <p:nvPr>
            <p:ph idx="1"/>
          </p:nvPr>
        </p:nvSpPr>
        <p:spPr>
          <a:xfrm>
            <a:off x="304800" y="1600200"/>
            <a:ext cx="8534400" cy="4854608"/>
          </a:xfrm>
        </p:spPr>
        <p:txBody>
          <a:bodyPr>
            <a:normAutofit fontScale="62500" lnSpcReduction="20000"/>
          </a:bodyPr>
          <a:lstStyle/>
          <a:p>
            <a:r>
              <a:rPr lang="en-US" u="sng" dirty="0" smtClean="0">
                <a:latin typeface="Mufferaw" pitchFamily="66" charset="0"/>
              </a:rPr>
              <a:t>Sensory Registration problems</a:t>
            </a:r>
            <a:r>
              <a:rPr lang="en-US" dirty="0" smtClean="0">
                <a:latin typeface="Mufferaw" pitchFamily="66" charset="0"/>
              </a:rPr>
              <a:t> ~ failure to attend to or register relevant environmental stimuli.</a:t>
            </a:r>
          </a:p>
          <a:p>
            <a:pPr lvl="1"/>
            <a:r>
              <a:rPr lang="en-US" dirty="0" smtClean="0">
                <a:latin typeface="Mufferaw" pitchFamily="66" charset="0"/>
              </a:rPr>
              <a:t>Seem unaffected by touch, pain, movement, tastes, smells, sights, or sounds. Safety becomes a concern area with these children.</a:t>
            </a:r>
          </a:p>
          <a:p>
            <a:r>
              <a:rPr lang="en-US" u="sng" dirty="0" smtClean="0">
                <a:latin typeface="Mufferaw" pitchFamily="66" charset="0"/>
              </a:rPr>
              <a:t>Sensation-seeking behavior</a:t>
            </a:r>
            <a:r>
              <a:rPr lang="en-US" dirty="0" smtClean="0">
                <a:latin typeface="Mufferaw" pitchFamily="66" charset="0"/>
              </a:rPr>
              <a:t> ~ these children register sensations, but are under responsive to the stimuli; therefore they may seek large amounts of intense stimulation.</a:t>
            </a:r>
          </a:p>
          <a:p>
            <a:pPr lvl="1"/>
            <a:r>
              <a:rPr lang="en-US" dirty="0" smtClean="0">
                <a:latin typeface="Mufferaw" pitchFamily="66" charset="0"/>
              </a:rPr>
              <a:t>Often seen as restless &amp; thrill seeking.  They may stomp instead of walk, bump into things, or spin in circles.</a:t>
            </a:r>
          </a:p>
          <a:p>
            <a:r>
              <a:rPr lang="en-US" u="sng" dirty="0" smtClean="0">
                <a:latin typeface="Mufferaw" pitchFamily="66" charset="0"/>
              </a:rPr>
              <a:t>Sensory Defensiveness</a:t>
            </a:r>
            <a:r>
              <a:rPr lang="en-US" dirty="0" smtClean="0">
                <a:latin typeface="Mufferaw" pitchFamily="66" charset="0"/>
              </a:rPr>
              <a:t> ~ overwhelmed by ordinary sensory input, which causes a defensive reaction.</a:t>
            </a:r>
          </a:p>
          <a:p>
            <a:pPr lvl="1"/>
            <a:r>
              <a:rPr lang="en-US" dirty="0" smtClean="0">
                <a:latin typeface="Mufferaw" pitchFamily="66" charset="0"/>
              </a:rPr>
              <a:t>Children with tactile defensiveness experience discomfort and irritation from sensations that most people do not find bothersome.  They may find bothersome:  textures of clothing, grass, textures of food, people brushing softly against them, brushing teeth, etc.</a:t>
            </a:r>
          </a:p>
          <a:p>
            <a:pPr lvl="1"/>
            <a:r>
              <a:rPr lang="en-US" dirty="0" smtClean="0">
                <a:latin typeface="Mufferaw" pitchFamily="66" charset="0"/>
              </a:rPr>
              <a:t>Gravitational insecurity is an excessive fear during ordinary movement activities.  The feeling of feet off the ground or head position changes may be overwhelming.  Often avoids stairs, motor activities, uneven surfaces, or playground equipment.</a:t>
            </a:r>
          </a:p>
          <a:p>
            <a:pPr lvl="1"/>
            <a:r>
              <a:rPr lang="en-US" dirty="0" smtClean="0">
                <a:latin typeface="Mufferaw" pitchFamily="66" charset="0"/>
              </a:rPr>
              <a:t>Auditory or visual defensiveness may be evident when in a noisy or busy environment.  Odors or tastes may also be disturbing to children.</a:t>
            </a:r>
          </a:p>
          <a:p>
            <a:pPr lvl="1"/>
            <a:endParaRPr lang="en-US" dirty="0" smtClean="0">
              <a:latin typeface="Mufferaw"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399032"/>
          </a:xfrm>
        </p:spPr>
        <p:txBody>
          <a:bodyPr>
            <a:normAutofit/>
          </a:bodyPr>
          <a:lstStyle/>
          <a:p>
            <a:pPr algn="ctr"/>
            <a:r>
              <a:rPr lang="en-US" sz="4400" dirty="0" smtClean="0">
                <a:latin typeface="Mufferaw" pitchFamily="66" charset="0"/>
              </a:rPr>
              <a:t>Sensory Integration Therapy</a:t>
            </a:r>
            <a:endParaRPr lang="en-US" sz="4400" dirty="0">
              <a:latin typeface="Mufferaw" pitchFamily="66" charset="0"/>
            </a:endParaRPr>
          </a:p>
        </p:txBody>
      </p:sp>
      <p:sp>
        <p:nvSpPr>
          <p:cNvPr id="3" name="Content Placeholder 2"/>
          <p:cNvSpPr>
            <a:spLocks noGrp="1"/>
          </p:cNvSpPr>
          <p:nvPr>
            <p:ph idx="1"/>
          </p:nvPr>
        </p:nvSpPr>
        <p:spPr>
          <a:xfrm>
            <a:off x="457200" y="1371600"/>
            <a:ext cx="8229600" cy="5083208"/>
          </a:xfrm>
        </p:spPr>
        <p:txBody>
          <a:bodyPr>
            <a:normAutofit fontScale="92500" lnSpcReduction="10000"/>
          </a:bodyPr>
          <a:lstStyle/>
          <a:p>
            <a:r>
              <a:rPr lang="en-US" dirty="0" smtClean="0">
                <a:latin typeface="Mufferaw" pitchFamily="66" charset="0"/>
              </a:rPr>
              <a:t>Involves the use of specific techniques requiring a complex understanding of this approach.  Therapeutic intervention should always be administered by a professional with SI training.</a:t>
            </a:r>
          </a:p>
          <a:p>
            <a:r>
              <a:rPr lang="en-US" dirty="0" smtClean="0">
                <a:latin typeface="Mufferaw" pitchFamily="66" charset="0"/>
              </a:rPr>
              <a:t>Although not intended to be a substitute for therapy, several techniques/tools may be utilized in the classroom to improve student’s overall learning experience.</a:t>
            </a:r>
          </a:p>
          <a:p>
            <a:r>
              <a:rPr lang="en-US" dirty="0" smtClean="0">
                <a:latin typeface="Mufferaw" pitchFamily="66" charset="0"/>
              </a:rPr>
              <a:t>In a clinical therapy setting, SI works toward changing the child’s Sensory systems.  In other environments (school/home) the focus is on making the world accessible for the child.</a:t>
            </a:r>
            <a:endParaRPr lang="en-US" dirty="0">
              <a:latin typeface="Mufferaw"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ufferaw" pitchFamily="66" charset="0"/>
              </a:rPr>
              <a:t>Sensory Diet</a:t>
            </a:r>
            <a:endParaRPr lang="en-US" sz="7200" dirty="0">
              <a:latin typeface="Mufferaw" pitchFamily="66" charset="0"/>
            </a:endParaRPr>
          </a:p>
        </p:txBody>
      </p:sp>
      <p:sp>
        <p:nvSpPr>
          <p:cNvPr id="3" name="Content Placeholder 2"/>
          <p:cNvSpPr>
            <a:spLocks noGrp="1"/>
          </p:cNvSpPr>
          <p:nvPr>
            <p:ph idx="1"/>
          </p:nvPr>
        </p:nvSpPr>
        <p:spPr>
          <a:xfrm>
            <a:off x="457200" y="1371600"/>
            <a:ext cx="8229600" cy="1524000"/>
          </a:xfrm>
        </p:spPr>
        <p:txBody>
          <a:bodyPr/>
          <a:lstStyle/>
          <a:p>
            <a:r>
              <a:rPr lang="en-US" dirty="0" smtClean="0">
                <a:latin typeface="Mufferaw" pitchFamily="66" charset="0"/>
              </a:rPr>
              <a:t>Goal = help child feel calm, alert, &amp; organized most of the time by using special activities scheduled throughout the day</a:t>
            </a:r>
            <a:endParaRPr lang="en-US" dirty="0">
              <a:latin typeface="Mufferaw" pitchFamily="66" charset="0"/>
            </a:endParaRPr>
          </a:p>
        </p:txBody>
      </p:sp>
      <p:graphicFrame>
        <p:nvGraphicFramePr>
          <p:cNvPr id="4" name="Table 3"/>
          <p:cNvGraphicFramePr>
            <a:graphicFrameLocks noGrp="1"/>
          </p:cNvGraphicFramePr>
          <p:nvPr/>
        </p:nvGraphicFramePr>
        <p:xfrm>
          <a:off x="381000" y="2971800"/>
          <a:ext cx="8458200" cy="3615564"/>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577279">
                <a:tc>
                  <a:txBody>
                    <a:bodyPr/>
                    <a:lstStyle/>
                    <a:p>
                      <a:r>
                        <a:rPr lang="en-US" sz="1100" dirty="0" smtClean="0"/>
                        <a:t>Sensations/Activities Sought</a:t>
                      </a:r>
                      <a:endParaRPr lang="en-US" sz="1100" dirty="0"/>
                    </a:p>
                  </a:txBody>
                  <a:tcPr/>
                </a:tc>
                <a:tc>
                  <a:txBody>
                    <a:bodyPr/>
                    <a:lstStyle/>
                    <a:p>
                      <a:r>
                        <a:rPr lang="en-US" sz="1100" dirty="0" smtClean="0"/>
                        <a:t>What sensation</a:t>
                      </a:r>
                      <a:r>
                        <a:rPr lang="en-US" sz="1100" baseline="0" dirty="0" smtClean="0"/>
                        <a:t> is provided?</a:t>
                      </a:r>
                      <a:endParaRPr lang="en-US" sz="1100" dirty="0"/>
                    </a:p>
                  </a:txBody>
                  <a:tcPr/>
                </a:tc>
                <a:tc>
                  <a:txBody>
                    <a:bodyPr/>
                    <a:lstStyle/>
                    <a:p>
                      <a:r>
                        <a:rPr lang="en-US" sz="1100" dirty="0" smtClean="0"/>
                        <a:t>What might give similar sensation?</a:t>
                      </a:r>
                      <a:endParaRPr lang="en-US" sz="1100" dirty="0"/>
                    </a:p>
                  </a:txBody>
                  <a:tcPr/>
                </a:tc>
                <a:tc>
                  <a:txBody>
                    <a:bodyPr/>
                    <a:lstStyle/>
                    <a:p>
                      <a:r>
                        <a:rPr lang="en-US" sz="1100" dirty="0" smtClean="0"/>
                        <a:t>Activity</a:t>
                      </a:r>
                      <a:r>
                        <a:rPr lang="en-US" sz="1100" baseline="0" dirty="0" smtClean="0"/>
                        <a:t> for classroom or social setting?</a:t>
                      </a:r>
                      <a:endParaRPr lang="en-US" sz="1100" dirty="0"/>
                    </a:p>
                  </a:txBody>
                  <a:tcPr/>
                </a:tc>
                <a:tc>
                  <a:txBody>
                    <a:bodyPr/>
                    <a:lstStyle/>
                    <a:p>
                      <a:r>
                        <a:rPr lang="en-US" sz="1100" dirty="0" smtClean="0"/>
                        <a:t>How can child communicate this need?</a:t>
                      </a:r>
                      <a:endParaRPr lang="en-US" sz="1100" dirty="0"/>
                    </a:p>
                  </a:txBody>
                  <a:tcPr/>
                </a:tc>
              </a:tr>
              <a:tr h="4044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44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44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77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Sensations/Activities  Avoided/Disliked</a:t>
                      </a: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What sensation</a:t>
                      </a:r>
                      <a:r>
                        <a:rPr lang="en-US" sz="1100" baseline="0" dirty="0" smtClean="0">
                          <a:solidFill>
                            <a:schemeClr val="tx1"/>
                          </a:solidFill>
                        </a:rPr>
                        <a:t> is avoided?</a:t>
                      </a:r>
                      <a:endParaRPr lang="en-US" sz="1100" dirty="0" smtClean="0">
                        <a:solidFill>
                          <a:schemeClr val="tx1"/>
                        </a:solidFill>
                      </a:endParaRPr>
                    </a:p>
                  </a:txBody>
                  <a:tcPr>
                    <a:solidFill>
                      <a:schemeClr val="accent1"/>
                    </a:solidFill>
                  </a:tcPr>
                </a:tc>
                <a:tc>
                  <a:txBody>
                    <a:bodyPr/>
                    <a:lstStyle/>
                    <a:p>
                      <a:r>
                        <a:rPr lang="en-US" sz="1100" dirty="0" smtClean="0">
                          <a:solidFill>
                            <a:schemeClr val="tx1"/>
                          </a:solidFill>
                        </a:rPr>
                        <a:t>What might prepare for sensation?</a:t>
                      </a:r>
                      <a:endParaRPr lang="en-US" sz="1100" dirty="0">
                        <a:solidFill>
                          <a:schemeClr val="tx1"/>
                        </a:solidFill>
                      </a:endParaRPr>
                    </a:p>
                  </a:txBody>
                  <a:tcPr>
                    <a:solidFill>
                      <a:schemeClr val="accent1"/>
                    </a:solidFill>
                  </a:tcPr>
                </a:tc>
                <a:tc>
                  <a:txBody>
                    <a:bodyPr/>
                    <a:lstStyle/>
                    <a:p>
                      <a:r>
                        <a:rPr lang="en-US" sz="1100" dirty="0" smtClean="0">
                          <a:solidFill>
                            <a:schemeClr val="tx1"/>
                          </a:solidFill>
                        </a:rPr>
                        <a:t>Can activity be replaced?</a:t>
                      </a:r>
                      <a:endParaRPr lang="en-US" sz="1100" dirty="0">
                        <a:solidFill>
                          <a:schemeClr val="tx1"/>
                        </a:solidFill>
                      </a:endParaRPr>
                    </a:p>
                  </a:txBody>
                  <a:tcPr>
                    <a:solidFill>
                      <a:schemeClr val="accent1"/>
                    </a:solidFill>
                  </a:tcPr>
                </a:tc>
                <a:tc>
                  <a:txBody>
                    <a:bodyPr/>
                    <a:lstStyle/>
                    <a:p>
                      <a:r>
                        <a:rPr lang="en-US" sz="1100" dirty="0" smtClean="0">
                          <a:solidFill>
                            <a:schemeClr val="tx1"/>
                          </a:solidFill>
                        </a:rPr>
                        <a:t>How can child communicate this need?</a:t>
                      </a:r>
                      <a:endParaRPr lang="en-US" sz="1100" dirty="0">
                        <a:solidFill>
                          <a:schemeClr val="tx1"/>
                        </a:solidFill>
                      </a:endParaRPr>
                    </a:p>
                  </a:txBody>
                  <a:tcPr>
                    <a:solidFill>
                      <a:schemeClr val="accent1"/>
                    </a:solidFill>
                  </a:tcPr>
                </a:tc>
              </a:tr>
              <a:tr h="40447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4044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44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gerhajod\Local Settings\Temporary Internet Files\Content.IE5\RZCDDSUU\MC900078717[1].wmf"/>
          <p:cNvPicPr>
            <a:picLocks noChangeAspect="1" noChangeArrowheads="1"/>
          </p:cNvPicPr>
          <p:nvPr/>
        </p:nvPicPr>
        <p:blipFill>
          <a:blip r:embed="rId2" cstate="print"/>
          <a:srcRect/>
          <a:stretch>
            <a:fillRect/>
          </a:stretch>
        </p:blipFill>
        <p:spPr bwMode="auto">
          <a:xfrm>
            <a:off x="4343400" y="2590800"/>
            <a:ext cx="754063" cy="1500846"/>
          </a:xfrm>
          <a:prstGeom prst="rect">
            <a:avLst/>
          </a:prstGeom>
          <a:noFill/>
        </p:spPr>
      </p:pic>
      <p:sp>
        <p:nvSpPr>
          <p:cNvPr id="2" name="Title 1"/>
          <p:cNvSpPr>
            <a:spLocks noGrp="1"/>
          </p:cNvSpPr>
          <p:nvPr>
            <p:ph type="title"/>
          </p:nvPr>
        </p:nvSpPr>
        <p:spPr/>
        <p:txBody>
          <a:bodyPr/>
          <a:lstStyle/>
          <a:p>
            <a:pPr algn="ctr"/>
            <a:r>
              <a:rPr lang="en-US" dirty="0" smtClean="0">
                <a:latin typeface="Mufferaw" pitchFamily="66" charset="0"/>
              </a:rPr>
              <a:t>Brain Gym Movements</a:t>
            </a:r>
            <a:endParaRPr lang="en-US" dirty="0">
              <a:latin typeface="Mufferaw" pitchFamily="66" charset="0"/>
            </a:endParaRPr>
          </a:p>
        </p:txBody>
      </p:sp>
      <p:sp>
        <p:nvSpPr>
          <p:cNvPr id="3" name="Content Placeholder 2"/>
          <p:cNvSpPr>
            <a:spLocks noGrp="1"/>
          </p:cNvSpPr>
          <p:nvPr>
            <p:ph idx="1"/>
          </p:nvPr>
        </p:nvSpPr>
        <p:spPr>
          <a:xfrm>
            <a:off x="228600" y="1981200"/>
            <a:ext cx="8686800" cy="4473608"/>
          </a:xfrm>
        </p:spPr>
        <p:txBody>
          <a:bodyPr>
            <a:normAutofit/>
          </a:bodyPr>
          <a:lstStyle/>
          <a:p>
            <a:pPr algn="ctr"/>
            <a:r>
              <a:rPr lang="en-US" dirty="0" smtClean="0">
                <a:latin typeface="Mufferaw" pitchFamily="66" charset="0"/>
              </a:rPr>
              <a:t>Brain Gym Cross Crawl</a:t>
            </a:r>
          </a:p>
          <a:p>
            <a:pPr lvl="8" algn="ctr"/>
            <a:endParaRPr lang="en-US" dirty="0" smtClean="0">
              <a:latin typeface="Mufferaw" pitchFamily="66" charset="0"/>
            </a:endParaRPr>
          </a:p>
          <a:p>
            <a:pPr lvl="8" algn="ctr"/>
            <a:endParaRPr lang="en-US" dirty="0" smtClean="0">
              <a:latin typeface="Mufferaw" pitchFamily="66" charset="0"/>
            </a:endParaRPr>
          </a:p>
          <a:p>
            <a:pPr lvl="8" algn="ctr"/>
            <a:endParaRPr lang="en-US" dirty="0" smtClean="0">
              <a:latin typeface="Mufferaw" pitchFamily="66" charset="0"/>
            </a:endParaRPr>
          </a:p>
          <a:p>
            <a:pPr lvl="8" algn="ctr"/>
            <a:endParaRPr lang="en-US" dirty="0" smtClean="0">
              <a:latin typeface="Mufferaw" pitchFamily="66" charset="0"/>
            </a:endParaRPr>
          </a:p>
          <a:p>
            <a:pPr lvl="8" algn="ctr"/>
            <a:endParaRPr lang="en-US" dirty="0" smtClean="0">
              <a:latin typeface="Mufferaw" pitchFamily="66" charset="0"/>
            </a:endParaRPr>
          </a:p>
          <a:p>
            <a:pPr lvl="8" algn="ctr"/>
            <a:endParaRPr lang="en-US" dirty="0" smtClean="0">
              <a:latin typeface="Mufferaw" pitchFamily="66" charset="0"/>
            </a:endParaRPr>
          </a:p>
          <a:p>
            <a:pPr algn="ctr"/>
            <a:r>
              <a:rPr lang="en-US" dirty="0" smtClean="0">
                <a:latin typeface="Mufferaw" pitchFamily="66" charset="0"/>
              </a:rPr>
              <a:t>Brain Gym Hook Up</a:t>
            </a:r>
            <a:endParaRPr lang="en-US" dirty="0">
              <a:latin typeface="Mufferaw" pitchFamily="66" charset="0"/>
            </a:endParaRPr>
          </a:p>
        </p:txBody>
      </p:sp>
      <p:pic>
        <p:nvPicPr>
          <p:cNvPr id="1027" name="Picture 3" descr="C:\Documents and Settings\gerhajod\Local Settings\Temporary Internet Files\Content.IE5\O4USTR4M\MC900289001[1].wmf"/>
          <p:cNvPicPr>
            <a:picLocks noChangeAspect="1" noChangeArrowheads="1"/>
          </p:cNvPicPr>
          <p:nvPr/>
        </p:nvPicPr>
        <p:blipFill>
          <a:blip r:embed="rId3" cstate="print"/>
          <a:srcRect/>
          <a:stretch>
            <a:fillRect/>
          </a:stretch>
        </p:blipFill>
        <p:spPr bwMode="auto">
          <a:xfrm>
            <a:off x="3962400" y="4876800"/>
            <a:ext cx="1488484" cy="135808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976</TotalTime>
  <Words>2649</Words>
  <Application>Microsoft Office PowerPoint</Application>
  <PresentationFormat>On-screen Show (4:3)</PresentationFormat>
  <Paragraphs>312</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Verve</vt:lpstr>
      <vt:lpstr>Sensory Integration</vt:lpstr>
      <vt:lpstr>Alive, Awake, Alert, Enthusiastic</vt:lpstr>
      <vt:lpstr>“Over 80% of the nervous system is involved in processing or organizing sensory input, &amp; thus the brain is primarily a sensory processing machine”  ~A. Jean Ayres</vt:lpstr>
      <vt:lpstr>Sensory Processing Disorder</vt:lpstr>
      <vt:lpstr>Sensory Integration Dysfunction</vt:lpstr>
      <vt:lpstr>3 common problems children have with sensory integration:</vt:lpstr>
      <vt:lpstr>Sensory Integration Therapy</vt:lpstr>
      <vt:lpstr>Sensory Diet</vt:lpstr>
      <vt:lpstr>Brain Gym Movements</vt:lpstr>
      <vt:lpstr>Sensory Systems</vt:lpstr>
      <vt:lpstr>Vestibular System</vt:lpstr>
      <vt:lpstr>Proprioceptive System</vt:lpstr>
      <vt:lpstr>Tactile System</vt:lpstr>
      <vt:lpstr>Auditory System</vt:lpstr>
      <vt:lpstr>Visual System</vt:lpstr>
      <vt:lpstr>Olfactory System</vt:lpstr>
      <vt:lpstr>Alerting for learning</vt:lpstr>
      <vt:lpstr>Identifying sensory challenges</vt:lpstr>
      <vt:lpstr>The Environment</vt:lpstr>
      <vt:lpstr>Environmental Effects on Level of Arousal</vt:lpstr>
      <vt:lpstr>Environmental Strategies</vt:lpstr>
      <vt:lpstr>Just a few classroom ideas…</vt:lpstr>
      <vt:lpstr>References/Resources</vt:lpstr>
      <vt:lpstr>Thank You!</vt:lpstr>
    </vt:vector>
  </TitlesOfParts>
  <Company>Mandan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Windows User</cp:lastModifiedBy>
  <cp:revision>65</cp:revision>
  <dcterms:created xsi:type="dcterms:W3CDTF">2010-11-23T15:57:25Z</dcterms:created>
  <dcterms:modified xsi:type="dcterms:W3CDTF">2012-01-23T06:14:59Z</dcterms:modified>
</cp:coreProperties>
</file>